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72" r:id="rId4"/>
  </p:sldMasterIdLst>
  <p:notesMasterIdLst>
    <p:notesMasterId r:id="rId30"/>
  </p:notesMasterIdLst>
  <p:handoutMasterIdLst>
    <p:handoutMasterId r:id="rId31"/>
  </p:handoutMasterIdLst>
  <p:sldIdLst>
    <p:sldId id="256" r:id="rId5"/>
    <p:sldId id="353" r:id="rId6"/>
    <p:sldId id="352" r:id="rId7"/>
    <p:sldId id="296" r:id="rId8"/>
    <p:sldId id="318" r:id="rId9"/>
    <p:sldId id="317" r:id="rId10"/>
    <p:sldId id="338" r:id="rId11"/>
    <p:sldId id="279" r:id="rId12"/>
    <p:sldId id="310" r:id="rId13"/>
    <p:sldId id="311" r:id="rId14"/>
    <p:sldId id="278" r:id="rId15"/>
    <p:sldId id="339" r:id="rId16"/>
    <p:sldId id="349" r:id="rId17"/>
    <p:sldId id="347" r:id="rId18"/>
    <p:sldId id="340" r:id="rId19"/>
    <p:sldId id="341" r:id="rId20"/>
    <p:sldId id="342" r:id="rId21"/>
    <p:sldId id="343" r:id="rId22"/>
    <p:sldId id="350" r:id="rId23"/>
    <p:sldId id="354" r:id="rId24"/>
    <p:sldId id="344" r:id="rId25"/>
    <p:sldId id="345" r:id="rId26"/>
    <p:sldId id="348" r:id="rId27"/>
    <p:sldId id="351" r:id="rId28"/>
    <p:sldId id="337" r:id="rId29"/>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DA7A"/>
    <a:srgbClr val="FDF1D7"/>
  </p:clrMru>
</p:presentationPr>
</file>

<file path=ppt/tableStyles.xml><?xml version="1.0" encoding="utf-8"?>
<a:tblStyleLst xmlns:a="http://schemas.openxmlformats.org/drawingml/2006/main" def="{B301B821-A1FF-4177-AEE7-76D212191A09}"/>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p:scale>
          <a:sx n="66" d="100"/>
          <a:sy n="66" d="100"/>
        </p:scale>
        <p:origin x="-1548" y="-90"/>
      </p:cViewPr>
      <p:guideLst>
        <p:guide orient="horz" pos="2160"/>
        <p:guide pos="2880"/>
      </p:guideLst>
    </p:cSldViewPr>
  </p:slideViewPr>
  <p:outlineViewPr>
    <p:cViewPr>
      <p:scale>
        <a:sx n="1" d="1"/>
        <a:sy n="1" d="1"/>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p>
            <a:endParaRPr lang="pt-PT"/>
          </a:p>
        </p:txBody>
      </p:sp>
      <p:sp>
        <p:nvSpPr>
          <p:cNvPr id="3" name="Rectangle 3"/>
          <p:cNvSpPr>
            <a:spLocks noGrp="1"/>
          </p:cNvSpPr>
          <p:nvPr>
            <p:ph type="dt" sz="quarter" idx="1"/>
          </p:nvPr>
        </p:nvSpPr>
        <p:spPr>
          <a:xfrm>
            <a:off x="3884613" y="0"/>
            <a:ext cx="2971800" cy="457200"/>
          </a:xfrm>
          <a:prstGeom prst="rect">
            <a:avLst/>
          </a:prstGeom>
        </p:spPr>
        <p:txBody>
          <a:bodyPr vert="horz"/>
          <a:lstStyle/>
          <a:p>
            <a:fld id="{03170175-C3ED-4C72-B085-79CCCD670CC9}" type="datetimeFigureOut">
              <a:rPr lang="pt-PT" smtClean="0"/>
              <a:pPr/>
              <a:t>08-03-2013</a:t>
            </a:fld>
            <a:endParaRPr lang="pt-PT"/>
          </a:p>
        </p:txBody>
      </p:sp>
      <p:sp>
        <p:nvSpPr>
          <p:cNvPr id="4" name="Rectangle 4"/>
          <p:cNvSpPr>
            <a:spLocks noGrp="1"/>
          </p:cNvSpPr>
          <p:nvPr>
            <p:ph type="ftr" sz="quarter" idx="2"/>
          </p:nvPr>
        </p:nvSpPr>
        <p:spPr>
          <a:xfrm>
            <a:off x="0" y="8685213"/>
            <a:ext cx="2971800" cy="457200"/>
          </a:xfrm>
          <a:prstGeom prst="rect">
            <a:avLst/>
          </a:prstGeom>
        </p:spPr>
        <p:txBody>
          <a:bodyPr vert="horz"/>
          <a:lstStyle/>
          <a:p>
            <a:r>
              <a:rPr lang="pt-PT" smtClean="0"/>
              <a:t>Long Life Learning Programme</a:t>
            </a:r>
            <a:endParaRPr lang="pt-PT"/>
          </a:p>
        </p:txBody>
      </p:sp>
      <p:sp>
        <p:nvSpPr>
          <p:cNvPr id="5" name="Rectangle 5"/>
          <p:cNvSpPr>
            <a:spLocks noGrp="1"/>
          </p:cNvSpPr>
          <p:nvPr>
            <p:ph type="sldNum" sz="quarter" idx="3"/>
          </p:nvPr>
        </p:nvSpPr>
        <p:spPr>
          <a:xfrm>
            <a:off x="3884613" y="8685213"/>
            <a:ext cx="2971800" cy="457200"/>
          </a:xfrm>
          <a:prstGeom prst="rect">
            <a:avLst/>
          </a:prstGeom>
        </p:spPr>
        <p:txBody>
          <a:bodyPr vert="horz"/>
          <a:lstStyle/>
          <a:p>
            <a:fld id="{92977F1F-E40B-4E53-8E11-28ED506983A2}" type="slidenum">
              <a:rPr lang="pt-PT" smtClean="0"/>
              <a:pPr/>
              <a:t>‹nº›</a:t>
            </a:fld>
            <a:endParaRPr lang="pt-PT"/>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p>
            <a:endParaRPr lang="pt-PT"/>
          </a:p>
        </p:txBody>
      </p:sp>
      <p:sp>
        <p:nvSpPr>
          <p:cNvPr id="3" name="Rectangle 3"/>
          <p:cNvSpPr>
            <a:spLocks noGrp="1"/>
          </p:cNvSpPr>
          <p:nvPr>
            <p:ph type="dt" idx="1"/>
          </p:nvPr>
        </p:nvSpPr>
        <p:spPr>
          <a:xfrm>
            <a:off x="3884613" y="0"/>
            <a:ext cx="2971800" cy="457200"/>
          </a:xfrm>
          <a:prstGeom prst="rect">
            <a:avLst/>
          </a:prstGeom>
        </p:spPr>
        <p:txBody>
          <a:bodyPr vert="horz"/>
          <a:lstStyle/>
          <a:p>
            <a:fld id="{2D9FB51A-E05F-4494-ADA5-A77EAE266FCF}" type="datetimeFigureOut">
              <a:rPr/>
              <a:pPr/>
              <a:t>9/6/2006</a:t>
            </a:fld>
            <a:endParaRPr lang="pt-PT"/>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anchor="ctr"/>
          <a:lstStyle/>
          <a:p>
            <a:endParaRPr lang="pt-PT"/>
          </a:p>
        </p:txBody>
      </p:sp>
      <p:sp>
        <p:nvSpPr>
          <p:cNvPr id="5" name="Rectangle 5"/>
          <p:cNvSpPr>
            <a:spLocks noGrp="1"/>
          </p:cNvSpPr>
          <p:nvPr>
            <p:ph type="body" sz="quarter" idx="3"/>
          </p:nvPr>
        </p:nvSpPr>
        <p:spPr>
          <a:xfrm>
            <a:off x="685800" y="4343400"/>
            <a:ext cx="5486400" cy="4114800"/>
          </a:xfrm>
          <a:prstGeom prst="rect">
            <a:avLst/>
          </a:prstGeom>
        </p:spPr>
        <p:txBody>
          <a:bodyPr vert="horz">
            <a:normAutofit/>
          </a:bodyPr>
          <a:lstStyle/>
          <a:p>
            <a:pPr lvl="0"/>
            <a:r>
              <a:rPr lang="pt-PT"/>
              <a:t>Clique para 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Rectangle 6"/>
          <p:cNvSpPr>
            <a:spLocks noGrp="1"/>
          </p:cNvSpPr>
          <p:nvPr>
            <p:ph type="ftr" sz="quarter" idx="4"/>
          </p:nvPr>
        </p:nvSpPr>
        <p:spPr>
          <a:xfrm>
            <a:off x="0" y="8685213"/>
            <a:ext cx="2971800" cy="457200"/>
          </a:xfrm>
          <a:prstGeom prst="rect">
            <a:avLst/>
          </a:prstGeom>
        </p:spPr>
        <p:txBody>
          <a:bodyPr vert="horz"/>
          <a:lstStyle/>
          <a:p>
            <a:r>
              <a:rPr lang="pt-PT" smtClean="0"/>
              <a:t>Long Life Learning Programme</a:t>
            </a:r>
            <a:endParaRPr lang="pt-PT"/>
          </a:p>
        </p:txBody>
      </p:sp>
      <p:sp>
        <p:nvSpPr>
          <p:cNvPr id="7" name="Rectangle 7"/>
          <p:cNvSpPr>
            <a:spLocks noGrp="1"/>
          </p:cNvSpPr>
          <p:nvPr>
            <p:ph type="sldNum" sz="quarter" idx="5"/>
          </p:nvPr>
        </p:nvSpPr>
        <p:spPr>
          <a:xfrm>
            <a:off x="3884613" y="8685213"/>
            <a:ext cx="2971800" cy="457200"/>
          </a:xfrm>
          <a:prstGeom prst="rect">
            <a:avLst/>
          </a:prstGeom>
        </p:spPr>
        <p:txBody>
          <a:bodyPr vert="horz"/>
          <a:lstStyle/>
          <a:p>
            <a:fld id="{13CD1B0D-083E-4DA2-81AD-16B7E971189E}" type="slidenum">
              <a:rPr/>
              <a:pPr/>
              <a:t>‹nº›</a:t>
            </a:fld>
            <a:endParaRPr lang="pt-PT"/>
          </a:p>
        </p:txBody>
      </p:sp>
    </p:spTree>
  </p:cSld>
  <p:clrMap bg1="lt1" tx1="dk1" bg2="lt2" tx2="dk2" accent1="accent1" accent2="accent2" accent3="accent3" accent4="accent4" accent5="accent5" accent6="accent6" hlink="hlink" folHlink="folHlink"/>
  <p:hf hdr="0" dt="0"/>
  <p:notesStyle>
    <a:lvl1pPr marL="0" algn="l" rtl="0" latinLnBrk="0">
      <a:defRPr lang="pt-PT" sz="1200" kern="1200">
        <a:solidFill>
          <a:schemeClr val="tx1"/>
        </a:solidFill>
        <a:latin typeface="+mn-lt"/>
        <a:ea typeface="+mn-ea"/>
        <a:cs typeface="+mn-cs"/>
      </a:defRPr>
    </a:lvl1pPr>
    <a:lvl2pPr marL="457200" algn="l" rtl="0">
      <a:defRPr lang="pt-PT" sz="1200" kern="1200">
        <a:solidFill>
          <a:schemeClr val="tx1"/>
        </a:solidFill>
        <a:latin typeface="+mn-lt"/>
        <a:ea typeface="+mn-ea"/>
        <a:cs typeface="+mn-cs"/>
      </a:defRPr>
    </a:lvl2pPr>
    <a:lvl3pPr marL="914400" algn="l" rtl="0">
      <a:defRPr lang="pt-PT" sz="1200" kern="1200">
        <a:solidFill>
          <a:schemeClr val="tx1"/>
        </a:solidFill>
        <a:latin typeface="+mn-lt"/>
        <a:ea typeface="+mn-ea"/>
        <a:cs typeface="+mn-cs"/>
      </a:defRPr>
    </a:lvl3pPr>
    <a:lvl4pPr marL="1371600" algn="l" rtl="0">
      <a:defRPr lang="pt-PT" sz="1200" kern="1200">
        <a:solidFill>
          <a:schemeClr val="tx1"/>
        </a:solidFill>
        <a:latin typeface="+mn-lt"/>
        <a:ea typeface="+mn-ea"/>
        <a:cs typeface="+mn-cs"/>
      </a:defRPr>
    </a:lvl4pPr>
    <a:lvl5pPr marL="1828800" algn="l" rtl="0">
      <a:defRPr lang="pt-PT" sz="1200" kern="1200">
        <a:solidFill>
          <a:schemeClr val="tx1"/>
        </a:solidFill>
        <a:latin typeface="+mn-lt"/>
        <a:ea typeface="+mn-ea"/>
        <a:cs typeface="+mn-cs"/>
      </a:defRPr>
    </a:lvl5pPr>
    <a:lvl6pPr marL="2286000" algn="l" rtl="0">
      <a:defRPr lang="pt-PT" sz="1200" kern="1200">
        <a:solidFill>
          <a:schemeClr val="tx1"/>
        </a:solidFill>
        <a:latin typeface="+mn-lt"/>
        <a:ea typeface="+mn-ea"/>
        <a:cs typeface="+mn-cs"/>
      </a:defRPr>
    </a:lvl6pPr>
    <a:lvl7pPr marL="2743200" algn="l" rtl="0">
      <a:defRPr lang="pt-PT" sz="1200" kern="1200">
        <a:solidFill>
          <a:schemeClr val="tx1"/>
        </a:solidFill>
        <a:latin typeface="+mn-lt"/>
        <a:ea typeface="+mn-ea"/>
        <a:cs typeface="+mn-cs"/>
      </a:defRPr>
    </a:lvl7pPr>
    <a:lvl8pPr marL="3200400" algn="l" rtl="0">
      <a:defRPr lang="pt-PT" sz="1200" kern="1200">
        <a:solidFill>
          <a:schemeClr val="tx1"/>
        </a:solidFill>
        <a:latin typeface="+mn-lt"/>
        <a:ea typeface="+mn-ea"/>
        <a:cs typeface="+mn-cs"/>
      </a:defRPr>
    </a:lvl8pPr>
    <a:lvl9pPr marL="3657600" algn="l" rtl="0">
      <a:defRPr lang="pt-PT"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txBody>
          <a:bodyPr/>
          <a:lstStyle/>
          <a:p>
            <a:endParaRPr lang="pt-PT"/>
          </a:p>
        </p:txBody>
      </p:sp>
      <p:sp>
        <p:nvSpPr>
          <p:cNvPr id="3" name="Rectangle 3"/>
          <p:cNvSpPr>
            <a:spLocks noGrp="1"/>
          </p:cNvSpPr>
          <p:nvPr>
            <p:ph type="body" idx="1"/>
          </p:nvPr>
        </p:nvSpPr>
        <p:spPr/>
        <p:txBody>
          <a:bodyPr/>
          <a:lstStyle/>
          <a:p>
            <a:endParaRPr lang="pt-PT"/>
          </a:p>
        </p:txBody>
      </p:sp>
      <p:sp>
        <p:nvSpPr>
          <p:cNvPr id="4" name="Rectangle 4"/>
          <p:cNvSpPr>
            <a:spLocks noGrp="1"/>
          </p:cNvSpPr>
          <p:nvPr>
            <p:ph type="dt" idx="10"/>
          </p:nvPr>
        </p:nvSpPr>
        <p:spPr/>
        <p:txBody>
          <a:bodyPr/>
          <a:lstStyle/>
          <a:p>
            <a:fld id="{2D9FB51A-E05F-4494-ADA5-A77EAE266FCF}" type="datetimeFigureOut">
              <a:rPr lang="pt-PT" smtClean="0"/>
              <a:pPr/>
              <a:t>08-03-2013</a:t>
            </a:fld>
            <a:endParaRPr lang="pt-PT"/>
          </a:p>
        </p:txBody>
      </p:sp>
      <p:sp>
        <p:nvSpPr>
          <p:cNvPr id="5" name="Rectangle 5"/>
          <p:cNvSpPr>
            <a:spLocks noGrp="1"/>
          </p:cNvSpPr>
          <p:nvPr>
            <p:ph type="ftr" sz="quarter" idx="11"/>
          </p:nvPr>
        </p:nvSpPr>
        <p:spPr/>
        <p:txBody>
          <a:bodyPr/>
          <a:lstStyle/>
          <a:p>
            <a:r>
              <a:rPr lang="pt-PT" err="1" smtClean="0"/>
              <a:t>Long</a:t>
            </a:r>
            <a:r>
              <a:rPr lang="pt-PT" smtClean="0"/>
              <a:t> Life Learning Programme</a:t>
            </a:r>
            <a:endParaRPr lang="pt-PT"/>
          </a:p>
        </p:txBody>
      </p:sp>
      <p:sp>
        <p:nvSpPr>
          <p:cNvPr id="6" name="Rectangle 6"/>
          <p:cNvSpPr>
            <a:spLocks noGrp="1"/>
          </p:cNvSpPr>
          <p:nvPr>
            <p:ph type="sldNum" sz="quarter" idx="12"/>
          </p:nvPr>
        </p:nvSpPr>
        <p:spPr/>
        <p:txBody>
          <a:bodyPr/>
          <a:lstStyle/>
          <a:p>
            <a:fld id="{13CD1B0D-083E-4DA2-81AD-16B7E971189E}" type="slidenum">
              <a:rPr lang="pt-PT" smtClean="0"/>
              <a:pPr/>
              <a:t>1</a:t>
            </a:fld>
            <a:endParaRPr lang="pt-PT"/>
          </a:p>
        </p:txBody>
      </p:sp>
      <p:sp>
        <p:nvSpPr>
          <p:cNvPr id="7" name="Rectangle 7"/>
          <p:cNvSpPr>
            <a:spLocks noGrp="1"/>
          </p:cNvSpPr>
          <p:nvPr>
            <p:ph type="hdr" sz="quarter" idx="13"/>
          </p:nvPr>
        </p:nvSpPr>
        <p:spPr/>
        <p:txBody>
          <a:bodyPr/>
          <a:lstStyle/>
          <a:p>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spTree>
      <p:nvGrpSpPr>
        <p:cNvPr id="1" name=""/>
        <p:cNvGrpSpPr/>
        <p:nvPr/>
      </p:nvGrpSpPr>
      <p:grpSpPr>
        <a:xfrm>
          <a:off x="0" y="0"/>
          <a:ext cx="0" cy="0"/>
          <a:chOff x="0" y="0"/>
          <a:chExt cx="0" cy="0"/>
        </a:xfrm>
      </p:grpSpPr>
      <p:sp>
        <p:nvSpPr>
          <p:cNvPr id="8" name="Título 7"/>
          <p:cNvSpPr>
            <a:spLocks noGrp="1"/>
          </p:cNvSpPr>
          <p:nvPr>
            <p:ph type="ctrTitle"/>
          </p:nvPr>
        </p:nvSpPr>
        <p:spPr>
          <a:xfrm>
            <a:off x="2286000" y="3124200"/>
            <a:ext cx="6172200" cy="1894362"/>
          </a:xfrm>
        </p:spPr>
        <p:txBody>
          <a:bodyPr/>
          <a:lstStyle>
            <a:lvl1pPr>
              <a:defRPr b="1"/>
            </a:lvl1pPr>
          </a:lstStyle>
          <a:p>
            <a:r>
              <a:rPr kumimoji="0" lang="pt-PT" smtClean="0"/>
              <a:t>Clique para editar o estilo</a:t>
            </a:r>
            <a:endParaRPr kumimoji="0" lang="en-US"/>
          </a:p>
        </p:txBody>
      </p:sp>
      <p:sp>
        <p:nvSpPr>
          <p:cNvPr id="9" name="Subtítulo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Faça clique para editar o estilo</a:t>
            </a:r>
            <a:endParaRPr kumimoji="0" lang="en-US"/>
          </a:p>
        </p:txBody>
      </p:sp>
      <p:sp>
        <p:nvSpPr>
          <p:cNvPr id="28" name="Marcador de Posição da Data 27"/>
          <p:cNvSpPr>
            <a:spLocks noGrp="1"/>
          </p:cNvSpPr>
          <p:nvPr>
            <p:ph type="dt" sz="half" idx="10"/>
          </p:nvPr>
        </p:nvSpPr>
        <p:spPr bwMode="auto">
          <a:xfrm rot="5400000">
            <a:off x="7764621" y="1174097"/>
            <a:ext cx="2286000" cy="381000"/>
          </a:xfrm>
        </p:spPr>
        <p:txBody>
          <a:bodyPr/>
          <a:lstStyle/>
          <a:p>
            <a:pPr algn="l"/>
            <a:r>
              <a:rPr lang="pt-PT" smtClean="0"/>
              <a:t>Quarta-feira, 6 de Setembro de 2006</a:t>
            </a:r>
            <a:endParaRPr lang="pt-PT">
              <a:solidFill>
                <a:schemeClr val="accent1">
                  <a:shade val="75000"/>
                </a:schemeClr>
              </a:solidFill>
            </a:endParaRPr>
          </a:p>
        </p:txBody>
      </p:sp>
      <p:sp>
        <p:nvSpPr>
          <p:cNvPr id="17" name="Marcador de Posição do Rodapé 16"/>
          <p:cNvSpPr>
            <a:spLocks noGrp="1"/>
          </p:cNvSpPr>
          <p:nvPr>
            <p:ph type="ftr" sz="quarter" idx="11"/>
          </p:nvPr>
        </p:nvSpPr>
        <p:spPr bwMode="auto">
          <a:xfrm rot="5400000">
            <a:off x="7077269" y="4181669"/>
            <a:ext cx="3657600" cy="384048"/>
          </a:xfrm>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10" name="Rectângulo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ângulo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ângulo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ângulo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xão recta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exão recta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exão recta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xão recta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xão recta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exão recta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ângulo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Marcador de Posição do Número do Diapositivo 28"/>
          <p:cNvSpPr>
            <a:spLocks noGrp="1"/>
          </p:cNvSpPr>
          <p:nvPr>
            <p:ph type="sldNum" sz="quarter" idx="12"/>
          </p:nvPr>
        </p:nvSpPr>
        <p:spPr bwMode="auto">
          <a:xfrm>
            <a:off x="1325544" y="4928702"/>
            <a:ext cx="609600" cy="517524"/>
          </a:xfrm>
        </p:spPr>
        <p:txBody>
          <a:bodyPr/>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Tree>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pPr algn="l"/>
            <a:r>
              <a:rPr lang="pt-PT" smtClean="0"/>
              <a:t>Quarta-feira, 6 de Setembro de 2006</a:t>
            </a:r>
            <a:endParaRPr lang="pt-PT">
              <a:solidFill>
                <a:schemeClr val="accent1">
                  <a:shade val="75000"/>
                </a:schemeClr>
              </a:solidFill>
            </a:endParaRPr>
          </a:p>
        </p:txBody>
      </p:sp>
      <p:sp>
        <p:nvSpPr>
          <p:cNvPr id="5" name="Marcador de Posição do Rodapé 4"/>
          <p:cNvSpPr>
            <a:spLocks noGrp="1"/>
          </p:cNvSpPr>
          <p:nvPr>
            <p:ph type="ftr" sz="quarter" idx="11"/>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6" name="Marcador de Posição do Número do Diapositivo 5"/>
          <p:cNvSpPr>
            <a:spLocks noGrp="1"/>
          </p:cNvSpPr>
          <p:nvPr>
            <p:ph type="sldNum" sz="quarter" idx="12"/>
          </p:nvPr>
        </p:nvSpPr>
        <p:spPr/>
        <p:txBody>
          <a:bodyPr/>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Tree>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9"/>
            <a:ext cx="1676400" cy="5851525"/>
          </a:xfrm>
        </p:spPr>
        <p:txBody>
          <a:bodyPr vert="eaVer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pPr algn="l"/>
            <a:r>
              <a:rPr lang="pt-PT" smtClean="0"/>
              <a:t>Quarta-feira, 6 de Setembro de 2006</a:t>
            </a:r>
            <a:endParaRPr lang="pt-PT">
              <a:solidFill>
                <a:schemeClr val="accent1">
                  <a:shade val="75000"/>
                </a:schemeClr>
              </a:solidFill>
            </a:endParaRPr>
          </a:p>
        </p:txBody>
      </p:sp>
      <p:sp>
        <p:nvSpPr>
          <p:cNvPr id="5" name="Marcador de Posição do Rodapé 4"/>
          <p:cNvSpPr>
            <a:spLocks noGrp="1"/>
          </p:cNvSpPr>
          <p:nvPr>
            <p:ph type="ftr" sz="quarter" idx="11"/>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6" name="Marcador de Posição do Número do Diapositivo 5"/>
          <p:cNvSpPr>
            <a:spLocks noGrp="1"/>
          </p:cNvSpPr>
          <p:nvPr>
            <p:ph type="sldNum" sz="quarter" idx="12"/>
          </p:nvPr>
        </p:nvSpPr>
        <p:spPr/>
        <p:txBody>
          <a:bodyPr/>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8" name="Marcador de Posição de Conteúdo 7"/>
          <p:cNvSpPr>
            <a:spLocks noGrp="1"/>
          </p:cNvSpPr>
          <p:nvPr>
            <p:ph sz="quarter" idx="1"/>
          </p:nvPr>
        </p:nvSpPr>
        <p:spPr>
          <a:xfrm>
            <a:off x="457200" y="1600200"/>
            <a:ext cx="7467600" cy="4873752"/>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4"/>
          </p:nvPr>
        </p:nvSpPr>
        <p:spPr/>
        <p:txBody>
          <a:bodyPr rtlCol="0"/>
          <a:lstStyle/>
          <a:p>
            <a:pPr algn="l"/>
            <a:r>
              <a:rPr lang="pt-PT" smtClean="0"/>
              <a:t>Quarta-feira, 6 de Setembro de 2006</a:t>
            </a:r>
            <a:endParaRPr lang="pt-PT">
              <a:solidFill>
                <a:schemeClr val="accent1">
                  <a:shade val="75000"/>
                </a:schemeClr>
              </a:solidFill>
            </a:endParaRPr>
          </a:p>
        </p:txBody>
      </p:sp>
      <p:sp>
        <p:nvSpPr>
          <p:cNvPr id="9" name="Marcador de Posição do Número do Diapositivo 8"/>
          <p:cNvSpPr>
            <a:spLocks noGrp="1"/>
          </p:cNvSpPr>
          <p:nvPr>
            <p:ph type="sldNum" sz="quarter" idx="15"/>
          </p:nvPr>
        </p:nvSpPr>
        <p:spPr/>
        <p:txBody>
          <a:bodyPr rtlCol="0"/>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
        <p:nvSpPr>
          <p:cNvPr id="10" name="Marcador de Posição do Rodapé 9"/>
          <p:cNvSpPr>
            <a:spLocks noGrp="1"/>
          </p:cNvSpPr>
          <p:nvPr>
            <p:ph type="ftr" sz="quarter" idx="16"/>
          </p:nvPr>
        </p:nvSpPr>
        <p:spPr/>
        <p:txBody>
          <a:bodyPr rtlCol="0"/>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Tree>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2286000" y="2895600"/>
            <a:ext cx="6172200" cy="2053590"/>
          </a:xfrm>
        </p:spPr>
        <p:txBody>
          <a:bodyPr/>
          <a:lstStyle>
            <a:lvl1pPr algn="l">
              <a:buNone/>
              <a:defRPr sz="3000" b="1" cap="small" baseline="0"/>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bwMode="auto">
          <a:xfrm rot="5400000">
            <a:off x="7763256" y="1170432"/>
            <a:ext cx="2286000" cy="381000"/>
          </a:xfrm>
        </p:spPr>
        <p:txBody>
          <a:bodyPr/>
          <a:lstStyle/>
          <a:p>
            <a:pPr algn="l"/>
            <a:r>
              <a:rPr lang="pt-PT" smtClean="0"/>
              <a:t>Quarta-feira, 6 de Setembro de 2006</a:t>
            </a:r>
            <a:endParaRPr lang="pt-PT">
              <a:solidFill>
                <a:schemeClr val="accent1">
                  <a:shade val="75000"/>
                </a:schemeClr>
              </a:solidFill>
            </a:endParaRPr>
          </a:p>
        </p:txBody>
      </p:sp>
      <p:sp>
        <p:nvSpPr>
          <p:cNvPr id="5" name="Marcador de Posição do Rodapé 4"/>
          <p:cNvSpPr>
            <a:spLocks noGrp="1"/>
          </p:cNvSpPr>
          <p:nvPr>
            <p:ph type="ftr" sz="quarter" idx="11"/>
          </p:nvPr>
        </p:nvSpPr>
        <p:spPr bwMode="auto">
          <a:xfrm rot="5400000">
            <a:off x="7077456" y="4178808"/>
            <a:ext cx="3657600" cy="384048"/>
          </a:xfrm>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9" name="Rectângulo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ângulo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ângulo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ângulo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xão recta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exão recta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exão recta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exão recta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exão recta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ângulo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Conexão recta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arcador de Posição do Número do Diapositivo 5"/>
          <p:cNvSpPr>
            <a:spLocks noGrp="1"/>
          </p:cNvSpPr>
          <p:nvPr>
            <p:ph type="sldNum" sz="quarter" idx="12"/>
          </p:nvPr>
        </p:nvSpPr>
        <p:spPr bwMode="auto">
          <a:xfrm>
            <a:off x="1340616" y="4928702"/>
            <a:ext cx="609600" cy="517524"/>
          </a:xfrm>
        </p:spPr>
        <p:txBody>
          <a:bodyPr/>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Tree>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5" name="Marcador de Posição da Data 4"/>
          <p:cNvSpPr>
            <a:spLocks noGrp="1"/>
          </p:cNvSpPr>
          <p:nvPr>
            <p:ph type="dt" sz="half" idx="10"/>
          </p:nvPr>
        </p:nvSpPr>
        <p:spPr/>
        <p:txBody>
          <a:bodyPr/>
          <a:lstStyle/>
          <a:p>
            <a:pPr algn="l"/>
            <a:r>
              <a:rPr lang="pt-PT" smtClean="0"/>
              <a:t>Quarta-feira, 6 de Setembro de 2006</a:t>
            </a:r>
            <a:endParaRPr lang="pt-PT">
              <a:solidFill>
                <a:schemeClr val="accent1">
                  <a:shade val="75000"/>
                </a:schemeClr>
              </a:solidFill>
            </a:endParaRPr>
          </a:p>
        </p:txBody>
      </p:sp>
      <p:sp>
        <p:nvSpPr>
          <p:cNvPr id="6" name="Marcador de Posição do Rodapé 5"/>
          <p:cNvSpPr>
            <a:spLocks noGrp="1"/>
          </p:cNvSpPr>
          <p:nvPr>
            <p:ph type="ftr" sz="quarter" idx="11"/>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7" name="Marcador de Posição do Número do Diapositivo 6"/>
          <p:cNvSpPr>
            <a:spLocks noGrp="1"/>
          </p:cNvSpPr>
          <p:nvPr>
            <p:ph type="sldNum" sz="quarter" idx="12"/>
          </p:nvPr>
        </p:nvSpPr>
        <p:spPr/>
        <p:txBody>
          <a:bodyPr/>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
        <p:nvSpPr>
          <p:cNvPr id="9" name="Marcador de Posição de Conteúdo 8"/>
          <p:cNvSpPr>
            <a:spLocks noGrp="1"/>
          </p:cNvSpPr>
          <p:nvPr>
            <p:ph sz="quarter" idx="1"/>
          </p:nvPr>
        </p:nvSpPr>
        <p:spPr>
          <a:xfrm>
            <a:off x="457200" y="1600200"/>
            <a:ext cx="3657600" cy="45720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1" name="Marcador de Posição de Conteúdo 10"/>
          <p:cNvSpPr>
            <a:spLocks noGrp="1"/>
          </p:cNvSpPr>
          <p:nvPr>
            <p:ph sz="quarter" idx="2"/>
          </p:nvPr>
        </p:nvSpPr>
        <p:spPr>
          <a:xfrm>
            <a:off x="4270248" y="1600200"/>
            <a:ext cx="3657600" cy="45720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7543800" cy="1143000"/>
          </a:xfrm>
        </p:spPr>
        <p:txBody>
          <a:bodyPr anchor="b"/>
          <a:lstStyle>
            <a:lvl1pPr>
              <a:defRPr/>
            </a:lvl1pPr>
          </a:lstStyle>
          <a:p>
            <a:r>
              <a:rPr kumimoji="0" lang="pt-PT" smtClean="0"/>
              <a:t>Clique para editar o estilo</a:t>
            </a:r>
            <a:endParaRPr kumimoji="0" lang="en-US"/>
          </a:p>
        </p:txBody>
      </p:sp>
      <p:sp>
        <p:nvSpPr>
          <p:cNvPr id="7" name="Marcador de Posição da Data 6"/>
          <p:cNvSpPr>
            <a:spLocks noGrp="1"/>
          </p:cNvSpPr>
          <p:nvPr>
            <p:ph type="dt" sz="half" idx="10"/>
          </p:nvPr>
        </p:nvSpPr>
        <p:spPr/>
        <p:txBody>
          <a:bodyPr/>
          <a:lstStyle/>
          <a:p>
            <a:pPr algn="l"/>
            <a:r>
              <a:rPr lang="pt-PT" smtClean="0"/>
              <a:t>Quarta-feira, 6 de Setembro de 2006</a:t>
            </a:r>
            <a:endParaRPr lang="pt-PT">
              <a:solidFill>
                <a:schemeClr val="accent1">
                  <a:shade val="75000"/>
                </a:schemeClr>
              </a:solidFill>
            </a:endParaRPr>
          </a:p>
        </p:txBody>
      </p:sp>
      <p:sp>
        <p:nvSpPr>
          <p:cNvPr id="8" name="Marcador de Posição do Rodapé 7"/>
          <p:cNvSpPr>
            <a:spLocks noGrp="1"/>
          </p:cNvSpPr>
          <p:nvPr>
            <p:ph type="ftr" sz="quarter" idx="11"/>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9" name="Marcador de Posição do Número do Diapositivo 8"/>
          <p:cNvSpPr>
            <a:spLocks noGrp="1"/>
          </p:cNvSpPr>
          <p:nvPr>
            <p:ph type="sldNum" sz="quarter" idx="12"/>
          </p:nvPr>
        </p:nvSpPr>
        <p:spPr/>
        <p:txBody>
          <a:bodyPr/>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
        <p:nvSpPr>
          <p:cNvPr id="11" name="Marcador de Posição de Conteúdo 10"/>
          <p:cNvSpPr>
            <a:spLocks noGrp="1"/>
          </p:cNvSpPr>
          <p:nvPr>
            <p:ph sz="quarter" idx="2"/>
          </p:nvPr>
        </p:nvSpPr>
        <p:spPr>
          <a:xfrm>
            <a:off x="457200" y="2362200"/>
            <a:ext cx="3657600" cy="38862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3" name="Marcador de Posição de Conteúdo 12"/>
          <p:cNvSpPr>
            <a:spLocks noGrp="1"/>
          </p:cNvSpPr>
          <p:nvPr>
            <p:ph sz="quarter" idx="4"/>
          </p:nvPr>
        </p:nvSpPr>
        <p:spPr>
          <a:xfrm>
            <a:off x="4371975" y="2362200"/>
            <a:ext cx="3657600" cy="38862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12" name="Marcador de Posição do Texto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t-PT" smtClean="0"/>
              <a:t>Clique para editar os estilos</a:t>
            </a:r>
          </a:p>
        </p:txBody>
      </p:sp>
      <p:sp>
        <p:nvSpPr>
          <p:cNvPr id="14" name="Marcador de Posição do Texto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t-PT" smtClean="0"/>
              <a:t>Clique para editar os estilos</a:t>
            </a:r>
          </a:p>
        </p:txBody>
      </p:sp>
    </p:spTree>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6" name="Marcador de Posição da Data 5"/>
          <p:cNvSpPr>
            <a:spLocks noGrp="1"/>
          </p:cNvSpPr>
          <p:nvPr>
            <p:ph type="dt" sz="half" idx="10"/>
          </p:nvPr>
        </p:nvSpPr>
        <p:spPr/>
        <p:txBody>
          <a:bodyPr rtlCol="0"/>
          <a:lstStyle/>
          <a:p>
            <a:pPr algn="l"/>
            <a:r>
              <a:rPr lang="pt-PT" smtClean="0"/>
              <a:t>Quarta-feira, 6 de Setembro de 2006</a:t>
            </a:r>
            <a:endParaRPr lang="pt-PT">
              <a:solidFill>
                <a:schemeClr val="accent1">
                  <a:shade val="75000"/>
                </a:schemeClr>
              </a:solidFill>
            </a:endParaRPr>
          </a:p>
        </p:txBody>
      </p:sp>
      <p:sp>
        <p:nvSpPr>
          <p:cNvPr id="7" name="Marcador de Posição do Número do Diapositivo 6"/>
          <p:cNvSpPr>
            <a:spLocks noGrp="1"/>
          </p:cNvSpPr>
          <p:nvPr>
            <p:ph type="sldNum" sz="quarter" idx="11"/>
          </p:nvPr>
        </p:nvSpPr>
        <p:spPr/>
        <p:txBody>
          <a:bodyPr rtlCol="0"/>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
        <p:nvSpPr>
          <p:cNvPr id="8" name="Marcador de Posição do Rodapé 7"/>
          <p:cNvSpPr>
            <a:spLocks noGrp="1"/>
          </p:cNvSpPr>
          <p:nvPr>
            <p:ph type="ftr" sz="quarter" idx="12"/>
          </p:nvPr>
        </p:nvSpPr>
        <p:spPr/>
        <p:txBody>
          <a:bodyPr rtlCol="0"/>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Tree>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r>
              <a:rPr lang="pt-PT" smtClean="0"/>
              <a:t>Quarta-feira, 6 de Setembro de 2006</a:t>
            </a:r>
            <a:endParaRPr lang="pt-PT"/>
          </a:p>
        </p:txBody>
      </p:sp>
      <p:sp>
        <p:nvSpPr>
          <p:cNvPr id="3" name="Marcador de Posição do Rodapé 2"/>
          <p:cNvSpPr>
            <a:spLocks noGrp="1"/>
          </p:cNvSpPr>
          <p:nvPr>
            <p:ph type="ftr" sz="quarter" idx="11"/>
          </p:nvPr>
        </p:nvSpPr>
        <p:spPr/>
        <p:txBody>
          <a:bodyPr/>
          <a:lstStyle/>
          <a:p>
            <a:r>
              <a:rPr lang="pt-PT" smtClean="0"/>
              <a:t>Long Life Learning Programme_Grundtvig</a:t>
            </a:r>
            <a:endParaRPr lang="pt-PT"/>
          </a:p>
        </p:txBody>
      </p:sp>
      <p:sp>
        <p:nvSpPr>
          <p:cNvPr id="4" name="Marcador de Posição do Número do Diapositivo 3"/>
          <p:cNvSpPr>
            <a:spLocks noGrp="1"/>
          </p:cNvSpPr>
          <p:nvPr>
            <p:ph type="sldNum" sz="quarter" idx="12"/>
          </p:nvPr>
        </p:nvSpPr>
        <p:spPr/>
        <p:txBody>
          <a:bodyPr/>
          <a:lstStyle/>
          <a:p>
            <a:fld id="{CF7A2BDD-D331-44F0-96AA-4FB4ED497064}"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10" name="Conexão recta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 name="Título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pt-PT" smtClean="0"/>
              <a:t>Clique para editar os estilos</a:t>
            </a:r>
          </a:p>
        </p:txBody>
      </p:sp>
      <p:sp>
        <p:nvSpPr>
          <p:cNvPr id="8" name="Conexão recta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exão recta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Conexão recta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ângulo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exão recta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8" name="Marcador de Posição de Conteúdo 17"/>
          <p:cNvSpPr>
            <a:spLocks noGrp="1"/>
          </p:cNvSpPr>
          <p:nvPr>
            <p:ph sz="quarter" idx="1"/>
          </p:nvPr>
        </p:nvSpPr>
        <p:spPr>
          <a:xfrm>
            <a:off x="304800" y="274320"/>
            <a:ext cx="5638800" cy="6327648"/>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21" name="Marcador de Posição da Data 20"/>
          <p:cNvSpPr>
            <a:spLocks noGrp="1"/>
          </p:cNvSpPr>
          <p:nvPr>
            <p:ph type="dt" sz="half" idx="14"/>
          </p:nvPr>
        </p:nvSpPr>
        <p:spPr/>
        <p:txBody>
          <a:bodyPr rtlCol="0"/>
          <a:lstStyle/>
          <a:p>
            <a:pPr algn="l"/>
            <a:r>
              <a:rPr lang="pt-PT" smtClean="0"/>
              <a:t>Quarta-feira, 6 de Setembro de 2006</a:t>
            </a:r>
            <a:endParaRPr lang="pt-PT">
              <a:solidFill>
                <a:schemeClr val="accent1">
                  <a:shade val="75000"/>
                </a:schemeClr>
              </a:solidFill>
            </a:endParaRPr>
          </a:p>
        </p:txBody>
      </p:sp>
      <p:sp>
        <p:nvSpPr>
          <p:cNvPr id="22" name="Marcador de Posição do Número do Diapositivo 21"/>
          <p:cNvSpPr>
            <a:spLocks noGrp="1"/>
          </p:cNvSpPr>
          <p:nvPr>
            <p:ph type="sldNum" sz="quarter" idx="15"/>
          </p:nvPr>
        </p:nvSpPr>
        <p:spPr/>
        <p:txBody>
          <a:bodyPr rtlCol="0"/>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
        <p:nvSpPr>
          <p:cNvPr id="23" name="Marcador de Posição do Rodapé 22"/>
          <p:cNvSpPr>
            <a:spLocks noGrp="1"/>
          </p:cNvSpPr>
          <p:nvPr>
            <p:ph type="ftr" sz="quarter" idx="16"/>
          </p:nvPr>
        </p:nvSpPr>
        <p:spPr/>
        <p:txBody>
          <a:bodyPr rtlCol="0"/>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Tree>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9" name="Conexão recta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ítulo 1"/>
          <p:cNvSpPr>
            <a:spLocks noGrp="1"/>
          </p:cNvSpPr>
          <p:nvPr>
            <p:ph type="title"/>
          </p:nvPr>
        </p:nvSpPr>
        <p:spPr>
          <a:xfrm rot="5400000">
            <a:off x="3350133" y="3200400"/>
            <a:ext cx="6309360" cy="457200"/>
          </a:xfrm>
        </p:spPr>
        <p:txBody>
          <a:bodyPr anchor="b"/>
          <a:lstStyle>
            <a:lvl1pPr algn="l">
              <a:buNone/>
              <a:defRPr sz="2000" b="1"/>
            </a:lvl1pPr>
          </a:lstStyle>
          <a:p>
            <a:r>
              <a:rPr kumimoji="0" lang="pt-PT" smtClean="0"/>
              <a:t>Clique para editar o estilo</a:t>
            </a:r>
            <a:endParaRPr kumimoji="0" lang="en-US"/>
          </a:p>
        </p:txBody>
      </p:sp>
      <p:sp>
        <p:nvSpPr>
          <p:cNvPr id="3" name="Marcador de Posição da Imagem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pt-PT" smtClean="0"/>
              <a:t>Clique no ícone para adicionar uma imagem</a:t>
            </a:r>
            <a:endParaRPr kumimoji="0" lang="en-US"/>
          </a:p>
        </p:txBody>
      </p:sp>
      <p:sp>
        <p:nvSpPr>
          <p:cNvPr id="4" name="Marcador de Posição do Texto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pt-PT" smtClean="0"/>
              <a:t>Clique para editar os estilos</a:t>
            </a:r>
          </a:p>
        </p:txBody>
      </p:sp>
      <p:sp>
        <p:nvSpPr>
          <p:cNvPr id="10" name="Conexão recta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ângulo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exão recta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exão recta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exão recta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Marcador de Posição da Data 16"/>
          <p:cNvSpPr>
            <a:spLocks noGrp="1"/>
          </p:cNvSpPr>
          <p:nvPr>
            <p:ph type="dt" sz="half" idx="10"/>
          </p:nvPr>
        </p:nvSpPr>
        <p:spPr/>
        <p:txBody>
          <a:bodyPr rtlCol="0"/>
          <a:lstStyle/>
          <a:p>
            <a:pPr algn="l"/>
            <a:r>
              <a:rPr lang="pt-PT" smtClean="0"/>
              <a:t>Quarta-feira, 6 de Setembro de 2006</a:t>
            </a:r>
            <a:endParaRPr lang="pt-PT">
              <a:solidFill>
                <a:schemeClr val="accent1">
                  <a:shade val="75000"/>
                </a:schemeClr>
              </a:solidFill>
            </a:endParaRPr>
          </a:p>
        </p:txBody>
      </p:sp>
      <p:sp>
        <p:nvSpPr>
          <p:cNvPr id="18" name="Marcador de Posição do Número do Diapositivo 17"/>
          <p:cNvSpPr>
            <a:spLocks noGrp="1"/>
          </p:cNvSpPr>
          <p:nvPr>
            <p:ph type="sldNum" sz="quarter" idx="11"/>
          </p:nvPr>
        </p:nvSpPr>
        <p:spPr/>
        <p:txBody>
          <a:bodyPr rtlCol="0"/>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
        <p:nvSpPr>
          <p:cNvPr id="21" name="Marcador de Posição do Rodapé 20"/>
          <p:cNvSpPr>
            <a:spLocks noGrp="1"/>
          </p:cNvSpPr>
          <p:nvPr>
            <p:ph type="ftr" sz="quarter" idx="12"/>
          </p:nvPr>
        </p:nvSpPr>
        <p:spPr/>
        <p:txBody>
          <a:bodyPr rtlCol="0"/>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Tree>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6" name="Conexão recta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Marcador de Posição do Título 21"/>
          <p:cNvSpPr>
            <a:spLocks noGrp="1"/>
          </p:cNvSpPr>
          <p:nvPr>
            <p:ph type="title"/>
          </p:nvPr>
        </p:nvSpPr>
        <p:spPr>
          <a:xfrm>
            <a:off x="457200" y="274638"/>
            <a:ext cx="7467600" cy="1143000"/>
          </a:xfrm>
          <a:prstGeom prst="rect">
            <a:avLst/>
          </a:prstGeom>
        </p:spPr>
        <p:txBody>
          <a:bodyPr vert="horz" anchor="b">
            <a:normAutofit/>
          </a:bodyPr>
          <a:lstStyle/>
          <a:p>
            <a:r>
              <a:rPr kumimoji="0" lang="pt-PT" smtClean="0"/>
              <a:t>Clique para editar o estilo</a:t>
            </a:r>
            <a:endParaRPr kumimoji="0" lang="en-US"/>
          </a:p>
        </p:txBody>
      </p:sp>
      <p:sp>
        <p:nvSpPr>
          <p:cNvPr id="13" name="Marcador de Posição do Texto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4" name="Marcador de Posição da Data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l"/>
            <a:r>
              <a:rPr lang="pt-PT" smtClean="0"/>
              <a:t>Quarta-feira, 6 de Setembro de 2006</a:t>
            </a:r>
            <a:endParaRPr lang="pt-PT">
              <a:solidFill>
                <a:schemeClr val="accent1">
                  <a:shade val="75000"/>
                </a:schemeClr>
              </a:solidFill>
            </a:endParaRPr>
          </a:p>
        </p:txBody>
      </p:sp>
      <p:sp>
        <p:nvSpPr>
          <p:cNvPr id="3" name="Marcador de Posição do Rodapé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7" name="Conexão recta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exão recta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ângulo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exão recta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Marcador de Posição do Número do Diapositivo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CF7A2BDD-D331-44F0-96AA-4FB4ED497064}" type="slidenum">
              <a:rPr lang="pt-PT" smtClean="0">
                <a:solidFill>
                  <a:schemeClr val="accent1">
                    <a:shade val="75000"/>
                  </a:schemeClr>
                </a:solidFill>
              </a:rPr>
              <a:pPr/>
              <a:t>‹nº›</a:t>
            </a:fld>
            <a:endParaRPr lang="pt-PT">
              <a:solidFill>
                <a:schemeClr val="accent1">
                  <a:shade val="75000"/>
                </a:scheme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Grp="1"/>
          </p:cNvSpPr>
          <p:nvPr>
            <p:ph type="subTitle" idx="1"/>
          </p:nvPr>
        </p:nvSpPr>
        <p:spPr>
          <a:xfrm>
            <a:off x="381000" y="1285860"/>
            <a:ext cx="8458200" cy="4714908"/>
          </a:xfrm>
        </p:spPr>
        <p:txBody>
          <a:bodyPr>
            <a:normAutofit fontScale="92500" lnSpcReduction="20000"/>
          </a:bodyPr>
          <a:lstStyle/>
          <a:p>
            <a:pPr algn="ctr"/>
            <a:endParaRPr dirty="0" smtClean="0"/>
          </a:p>
          <a:p>
            <a:pPr algn="ctr"/>
            <a:r>
              <a:rPr sz="3100" b="1" dirty="0" err="1" smtClean="0">
                <a:solidFill>
                  <a:schemeClr val="tx1"/>
                </a:solidFill>
                <a:latin typeface="Times New Roman" pitchFamily="18" charset="0"/>
                <a:cs typeface="Times New Roman" pitchFamily="18" charset="0"/>
              </a:rPr>
              <a:t>Grundtvig</a:t>
            </a:r>
            <a:r>
              <a:rPr sz="3100" b="1" dirty="0" smtClean="0">
                <a:solidFill>
                  <a:schemeClr val="tx1"/>
                </a:solidFill>
                <a:latin typeface="Times New Roman" pitchFamily="18" charset="0"/>
                <a:cs typeface="Times New Roman" pitchFamily="18" charset="0"/>
              </a:rPr>
              <a:t> Project</a:t>
            </a:r>
          </a:p>
          <a:p>
            <a:pPr algn="ctr"/>
            <a:endParaRPr sz="3100" dirty="0" smtClean="0">
              <a:solidFill>
                <a:schemeClr val="tx1"/>
              </a:solidFill>
              <a:latin typeface="Times New Roman" pitchFamily="18" charset="0"/>
              <a:cs typeface="Times New Roman" pitchFamily="18" charset="0"/>
            </a:endParaRPr>
          </a:p>
          <a:p>
            <a:pPr algn="ctr"/>
            <a:r>
              <a:rPr sz="3100" dirty="0" err="1" smtClean="0">
                <a:solidFill>
                  <a:schemeClr val="tx1"/>
                </a:solidFill>
                <a:latin typeface="Times New Roman" pitchFamily="18" charset="0"/>
                <a:cs typeface="Times New Roman" pitchFamily="18" charset="0"/>
              </a:rPr>
              <a:t>Promotor</a:t>
            </a:r>
            <a:r>
              <a:rPr sz="3100" dirty="0" smtClean="0">
                <a:solidFill>
                  <a:schemeClr val="tx1"/>
                </a:solidFill>
                <a:latin typeface="Times New Roman" pitchFamily="18" charset="0"/>
                <a:cs typeface="Times New Roman" pitchFamily="18" charset="0"/>
              </a:rPr>
              <a:t> Entity:</a:t>
            </a:r>
            <a:endParaRPr lang="pt-PT" sz="3100" dirty="0" smtClean="0">
              <a:solidFill>
                <a:schemeClr val="tx1"/>
              </a:solidFill>
              <a:latin typeface="Times New Roman" pitchFamily="18" charset="0"/>
              <a:cs typeface="Times New Roman" pitchFamily="18" charset="0"/>
            </a:endParaRPr>
          </a:p>
          <a:p>
            <a:pPr algn="ctr"/>
            <a:r>
              <a:rPr sz="3100" dirty="0" smtClean="0">
                <a:solidFill>
                  <a:schemeClr val="tx1"/>
                </a:solidFill>
                <a:latin typeface="Times New Roman" pitchFamily="18" charset="0"/>
                <a:cs typeface="Times New Roman" pitchFamily="18" charset="0"/>
              </a:rPr>
              <a:t>Centro de </a:t>
            </a:r>
            <a:r>
              <a:rPr sz="3100" dirty="0" err="1" smtClean="0">
                <a:solidFill>
                  <a:schemeClr val="tx1"/>
                </a:solidFill>
                <a:latin typeface="Times New Roman" pitchFamily="18" charset="0"/>
                <a:cs typeface="Times New Roman" pitchFamily="18" charset="0"/>
              </a:rPr>
              <a:t>Estudos</a:t>
            </a:r>
            <a:r>
              <a:rPr sz="3100" dirty="0" smtClean="0">
                <a:solidFill>
                  <a:schemeClr val="tx1"/>
                </a:solidFill>
                <a:latin typeface="Times New Roman" pitchFamily="18" charset="0"/>
                <a:cs typeface="Times New Roman" pitchFamily="18" charset="0"/>
              </a:rPr>
              <a:t> e </a:t>
            </a:r>
            <a:r>
              <a:rPr sz="3100" dirty="0" err="1" smtClean="0">
                <a:solidFill>
                  <a:schemeClr val="tx1"/>
                </a:solidFill>
                <a:latin typeface="Times New Roman" pitchFamily="18" charset="0"/>
                <a:cs typeface="Times New Roman" pitchFamily="18" charset="0"/>
              </a:rPr>
              <a:t>Formação</a:t>
            </a:r>
            <a:r>
              <a:rPr sz="3100" dirty="0" smtClean="0">
                <a:solidFill>
                  <a:schemeClr val="tx1"/>
                </a:solidFill>
                <a:latin typeface="Times New Roman" pitchFamily="18" charset="0"/>
                <a:cs typeface="Times New Roman" pitchFamily="18" charset="0"/>
              </a:rPr>
              <a:t> </a:t>
            </a:r>
            <a:r>
              <a:rPr sz="3100" dirty="0" err="1" smtClean="0">
                <a:solidFill>
                  <a:schemeClr val="tx1"/>
                </a:solidFill>
                <a:latin typeface="Times New Roman" pitchFamily="18" charset="0"/>
                <a:cs typeface="Times New Roman" pitchFamily="18" charset="0"/>
              </a:rPr>
              <a:t>Aquiles</a:t>
            </a:r>
            <a:r>
              <a:rPr sz="3100" dirty="0" smtClean="0">
                <a:solidFill>
                  <a:schemeClr val="tx1"/>
                </a:solidFill>
                <a:latin typeface="Times New Roman" pitchFamily="18" charset="0"/>
                <a:cs typeface="Times New Roman" pitchFamily="18" charset="0"/>
              </a:rPr>
              <a:t> </a:t>
            </a:r>
            <a:r>
              <a:rPr sz="3100" dirty="0" err="1" smtClean="0">
                <a:solidFill>
                  <a:schemeClr val="tx1"/>
                </a:solidFill>
                <a:latin typeface="Times New Roman" pitchFamily="18" charset="0"/>
                <a:cs typeface="Times New Roman" pitchFamily="18" charset="0"/>
              </a:rPr>
              <a:t>Estaço</a:t>
            </a:r>
            <a:r>
              <a:rPr sz="3100" dirty="0" smtClean="0">
                <a:solidFill>
                  <a:schemeClr val="tx1"/>
                </a:solidFill>
                <a:latin typeface="Times New Roman" pitchFamily="18" charset="0"/>
                <a:cs typeface="Times New Roman" pitchFamily="18" charset="0"/>
              </a:rPr>
              <a:t>, </a:t>
            </a:r>
            <a:r>
              <a:rPr sz="3100" dirty="0" err="1" smtClean="0">
                <a:solidFill>
                  <a:schemeClr val="tx1"/>
                </a:solidFill>
                <a:latin typeface="Times New Roman" pitchFamily="18" charset="0"/>
                <a:cs typeface="Times New Roman" pitchFamily="18" charset="0"/>
              </a:rPr>
              <a:t>Lda</a:t>
            </a:r>
            <a:r>
              <a:rPr sz="3100" dirty="0" smtClean="0">
                <a:solidFill>
                  <a:schemeClr val="tx1"/>
                </a:solidFill>
                <a:latin typeface="Times New Roman" pitchFamily="18" charset="0"/>
                <a:cs typeface="Times New Roman" pitchFamily="18" charset="0"/>
              </a:rPr>
              <a:t>.</a:t>
            </a:r>
            <a:br>
              <a:rPr sz="3100" dirty="0" smtClean="0">
                <a:solidFill>
                  <a:schemeClr val="tx1"/>
                </a:solidFill>
                <a:latin typeface="Times New Roman" pitchFamily="18" charset="0"/>
                <a:cs typeface="Times New Roman" pitchFamily="18" charset="0"/>
              </a:rPr>
            </a:br>
            <a:r>
              <a:rPr sz="3100" dirty="0" err="1" smtClean="0">
                <a:solidFill>
                  <a:schemeClr val="tx1"/>
                </a:solidFill>
                <a:latin typeface="Times New Roman" pitchFamily="18" charset="0"/>
                <a:cs typeface="Times New Roman" pitchFamily="18" charset="0"/>
              </a:rPr>
              <a:t>Escola</a:t>
            </a:r>
            <a:r>
              <a:rPr sz="3100" dirty="0" smtClean="0">
                <a:solidFill>
                  <a:schemeClr val="tx1"/>
                </a:solidFill>
                <a:latin typeface="Times New Roman" pitchFamily="18" charset="0"/>
                <a:cs typeface="Times New Roman" pitchFamily="18" charset="0"/>
              </a:rPr>
              <a:t> </a:t>
            </a:r>
            <a:r>
              <a:rPr sz="3100" dirty="0" err="1" smtClean="0">
                <a:solidFill>
                  <a:schemeClr val="tx1"/>
                </a:solidFill>
                <a:latin typeface="Times New Roman" pitchFamily="18" charset="0"/>
                <a:cs typeface="Times New Roman" pitchFamily="18" charset="0"/>
              </a:rPr>
              <a:t>Profissional</a:t>
            </a:r>
            <a:r>
              <a:rPr sz="3100" dirty="0" smtClean="0">
                <a:solidFill>
                  <a:schemeClr val="tx1"/>
                </a:solidFill>
                <a:latin typeface="Times New Roman" pitchFamily="18" charset="0"/>
                <a:cs typeface="Times New Roman" pitchFamily="18" charset="0"/>
              </a:rPr>
              <a:t> </a:t>
            </a:r>
            <a:r>
              <a:rPr sz="3100" dirty="0" err="1" smtClean="0">
                <a:solidFill>
                  <a:schemeClr val="tx1"/>
                </a:solidFill>
                <a:latin typeface="Times New Roman" pitchFamily="18" charset="0"/>
                <a:cs typeface="Times New Roman" pitchFamily="18" charset="0"/>
              </a:rPr>
              <a:t>Fialho</a:t>
            </a:r>
            <a:r>
              <a:rPr sz="3100" dirty="0" smtClean="0">
                <a:solidFill>
                  <a:schemeClr val="tx1"/>
                </a:solidFill>
                <a:latin typeface="Times New Roman" pitchFamily="18" charset="0"/>
                <a:cs typeface="Times New Roman" pitchFamily="18" charset="0"/>
              </a:rPr>
              <a:t> de Almeida </a:t>
            </a:r>
            <a:endParaRPr lang="pt-PT" sz="3100" dirty="0" smtClean="0">
              <a:solidFill>
                <a:schemeClr val="tx1"/>
              </a:solidFill>
              <a:latin typeface="Times New Roman" pitchFamily="18" charset="0"/>
              <a:cs typeface="Times New Roman" pitchFamily="18" charset="0"/>
            </a:endParaRPr>
          </a:p>
          <a:p>
            <a:pPr algn="ctr"/>
            <a:r>
              <a:rPr sz="3100" dirty="0" err="1" smtClean="0">
                <a:solidFill>
                  <a:schemeClr val="tx1"/>
                </a:solidFill>
                <a:latin typeface="Times New Roman" pitchFamily="18" charset="0"/>
                <a:cs typeface="Times New Roman" pitchFamily="18" charset="0"/>
              </a:rPr>
              <a:t>Vidigueira</a:t>
            </a:r>
            <a:r>
              <a:rPr sz="3100" dirty="0" smtClean="0">
                <a:solidFill>
                  <a:schemeClr val="tx1"/>
                </a:solidFill>
                <a:latin typeface="Times New Roman" pitchFamily="18" charset="0"/>
                <a:cs typeface="Times New Roman" pitchFamily="18" charset="0"/>
              </a:rPr>
              <a:t> </a:t>
            </a:r>
            <a:r>
              <a:rPr lang="pt-PT" sz="3100" dirty="0" smtClean="0">
                <a:solidFill>
                  <a:schemeClr val="tx1"/>
                </a:solidFill>
                <a:latin typeface="Times New Roman" pitchFamily="18" charset="0"/>
                <a:cs typeface="Times New Roman" pitchFamily="18" charset="0"/>
              </a:rPr>
              <a:t>–</a:t>
            </a:r>
            <a:r>
              <a:rPr sz="3100" dirty="0" smtClean="0">
                <a:solidFill>
                  <a:schemeClr val="tx1"/>
                </a:solidFill>
                <a:latin typeface="Times New Roman" pitchFamily="18" charset="0"/>
                <a:cs typeface="Times New Roman" pitchFamily="18" charset="0"/>
              </a:rPr>
              <a:t> </a:t>
            </a:r>
            <a:r>
              <a:rPr sz="3100" dirty="0" err="1" smtClean="0">
                <a:solidFill>
                  <a:schemeClr val="tx1"/>
                </a:solidFill>
                <a:latin typeface="Times New Roman" pitchFamily="18" charset="0"/>
                <a:cs typeface="Times New Roman" pitchFamily="18" charset="0"/>
              </a:rPr>
              <a:t>Beja</a:t>
            </a:r>
            <a:r>
              <a:rPr sz="3100" dirty="0" smtClean="0">
                <a:solidFill>
                  <a:schemeClr val="tx1"/>
                </a:solidFill>
                <a:latin typeface="Times New Roman" pitchFamily="18" charset="0"/>
                <a:cs typeface="Times New Roman" pitchFamily="18" charset="0"/>
              </a:rPr>
              <a:t> </a:t>
            </a:r>
            <a:r>
              <a:rPr lang="pt-PT" sz="3100" dirty="0" smtClean="0">
                <a:solidFill>
                  <a:schemeClr val="tx1"/>
                </a:solidFill>
                <a:latin typeface="Times New Roman" pitchFamily="18" charset="0"/>
                <a:cs typeface="Times New Roman" pitchFamily="18" charset="0"/>
              </a:rPr>
              <a:t>–</a:t>
            </a:r>
            <a:r>
              <a:rPr sz="3100" dirty="0" smtClean="0">
                <a:solidFill>
                  <a:schemeClr val="tx1"/>
                </a:solidFill>
                <a:latin typeface="Times New Roman" pitchFamily="18" charset="0"/>
                <a:cs typeface="Times New Roman" pitchFamily="18" charset="0"/>
              </a:rPr>
              <a:t> Portugal</a:t>
            </a:r>
          </a:p>
          <a:p>
            <a:pPr algn="ctr"/>
            <a:endParaRPr sz="3100" dirty="0" smtClean="0">
              <a:solidFill>
                <a:schemeClr val="tx1"/>
              </a:solidFill>
              <a:latin typeface="Times New Roman" pitchFamily="18" charset="0"/>
              <a:cs typeface="Times New Roman" pitchFamily="18" charset="0"/>
            </a:endParaRPr>
          </a:p>
          <a:p>
            <a:pPr algn="ctr"/>
            <a:endParaRPr sz="3100" dirty="0" smtClean="0">
              <a:solidFill>
                <a:schemeClr val="tx1"/>
              </a:solidFill>
              <a:latin typeface="Times New Roman" pitchFamily="18" charset="0"/>
              <a:cs typeface="Times New Roman" pitchFamily="18" charset="0"/>
            </a:endParaRPr>
          </a:p>
          <a:p>
            <a:pPr algn="ctr"/>
            <a:endParaRPr sz="3100" dirty="0" smtClean="0">
              <a:solidFill>
                <a:schemeClr val="tx1"/>
              </a:solidFill>
              <a:latin typeface="Times New Roman" pitchFamily="18" charset="0"/>
              <a:cs typeface="Times New Roman" pitchFamily="18" charset="0"/>
            </a:endParaRPr>
          </a:p>
          <a:p>
            <a:pPr algn="ctr"/>
            <a:r>
              <a:rPr lang="en-GB" sz="3100" dirty="0" smtClean="0">
                <a:solidFill>
                  <a:schemeClr val="tx1"/>
                </a:solidFill>
                <a:latin typeface="Times New Roman" pitchFamily="18" charset="0"/>
                <a:cs typeface="Times New Roman" pitchFamily="18" charset="0"/>
              </a:rPr>
              <a:t>Portugal; Germany; </a:t>
            </a:r>
            <a:r>
              <a:rPr lang="en-GB" sz="3100" dirty="0" err="1" smtClean="0">
                <a:solidFill>
                  <a:schemeClr val="tx1"/>
                </a:solidFill>
                <a:latin typeface="Times New Roman" pitchFamily="18" charset="0"/>
                <a:cs typeface="Times New Roman" pitchFamily="18" charset="0"/>
              </a:rPr>
              <a:t>Romenia</a:t>
            </a:r>
            <a:r>
              <a:rPr lang="en-GB" sz="3100" dirty="0" smtClean="0">
                <a:solidFill>
                  <a:schemeClr val="tx1"/>
                </a:solidFill>
                <a:latin typeface="Times New Roman" pitchFamily="18" charset="0"/>
                <a:cs typeface="Times New Roman" pitchFamily="18" charset="0"/>
              </a:rPr>
              <a:t>; Turkey; Italy</a:t>
            </a:r>
          </a:p>
          <a:p>
            <a:pPr algn="ctr"/>
            <a:endParaRPr lang="pt-PT" dirty="0"/>
          </a:p>
        </p:txBody>
      </p:sp>
      <p:sp>
        <p:nvSpPr>
          <p:cNvPr id="4" name="Marcador de Posição do Número do Diapositivo 3"/>
          <p:cNvSpPr>
            <a:spLocks noGrp="1"/>
          </p:cNvSpPr>
          <p:nvPr>
            <p:ph type="sldNum" sz="quarter" idx="12"/>
          </p:nvPr>
        </p:nvSpPr>
        <p:spPr/>
        <p:txBody>
          <a:bodyPr/>
          <a:lstStyle/>
          <a:p>
            <a:fld id="{CF7A2BDD-D331-44F0-96AA-4FB4ED497064}" type="slidenum">
              <a:rPr lang="pt-PT" smtClean="0"/>
              <a:pPr/>
              <a:t>1</a:t>
            </a:fld>
            <a:endParaRPr lang="pt-PT"/>
          </a:p>
        </p:txBody>
      </p:sp>
      <p:pic>
        <p:nvPicPr>
          <p:cNvPr id="6" name="Imagem 5"/>
          <p:cNvPicPr/>
          <p:nvPr/>
        </p:nvPicPr>
        <p:blipFill>
          <a:blip r:embed="rId3" cstate="print"/>
          <a:srcRect/>
          <a:stretch>
            <a:fillRect/>
          </a:stretch>
        </p:blipFill>
        <p:spPr bwMode="auto">
          <a:xfrm>
            <a:off x="6286512" y="142852"/>
            <a:ext cx="2536784" cy="11430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n-GB" b="1" dirty="0" smtClean="0">
                <a:solidFill>
                  <a:schemeClr val="tx1"/>
                </a:solidFill>
                <a:latin typeface="Times New Roman" pitchFamily="18" charset="0"/>
                <a:cs typeface="Times New Roman" pitchFamily="18" charset="0"/>
              </a:rPr>
              <a:t>Tea time and fellowship</a:t>
            </a:r>
            <a:r>
              <a:rPr lang="pt-PT" dirty="0" smtClean="0"/>
              <a:t/>
            </a:r>
            <a:br>
              <a:rPr lang="pt-PT" dirty="0" smtClean="0"/>
            </a:br>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10</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10242" name="Picture 2" descr="C:\Users\bete\Documents\Grundtvig 2010\Fotos worshop_Psicologia\Vila de Frades 2011\Dia 7.04.2011 lanche e sessão.JPG"/>
          <p:cNvPicPr>
            <a:picLocks noGrp="1" noChangeAspect="1" noChangeArrowheads="1"/>
          </p:cNvPicPr>
          <p:nvPr>
            <p:ph sz="quarter" idx="1"/>
          </p:nvPr>
        </p:nvPicPr>
        <p:blipFill>
          <a:blip r:embed="rId2" cstate="print"/>
          <a:srcRect/>
          <a:stretch>
            <a:fillRect/>
          </a:stretch>
        </p:blipFill>
        <p:spPr bwMode="auto">
          <a:xfrm>
            <a:off x="4067944" y="4005064"/>
            <a:ext cx="3816424" cy="2743419"/>
          </a:xfrm>
          <a:prstGeom prst="rect">
            <a:avLst/>
          </a:prstGeom>
          <a:noFill/>
          <a:ln>
            <a:solidFill>
              <a:schemeClr val="accent1"/>
            </a:solidFill>
          </a:ln>
        </p:spPr>
      </p:pic>
      <p:pic>
        <p:nvPicPr>
          <p:cNvPr id="10243" name="Picture 3" descr="C:\Users\bete\Documents\Grundtvig 2010\Fotos worshop_Psicologia\Vila de Frades 2011\P4070026.JPG"/>
          <p:cNvPicPr>
            <a:picLocks noChangeAspect="1" noChangeArrowheads="1"/>
          </p:cNvPicPr>
          <p:nvPr/>
        </p:nvPicPr>
        <p:blipFill>
          <a:blip r:embed="rId3" cstate="print"/>
          <a:srcRect/>
          <a:stretch>
            <a:fillRect/>
          </a:stretch>
        </p:blipFill>
        <p:spPr bwMode="auto">
          <a:xfrm>
            <a:off x="500033" y="1571612"/>
            <a:ext cx="3337257" cy="4449676"/>
          </a:xfrm>
          <a:prstGeom prst="rect">
            <a:avLst/>
          </a:prstGeom>
          <a:noFill/>
          <a:ln>
            <a:solidFill>
              <a:schemeClr val="accent1"/>
            </a:solidFill>
          </a:ln>
        </p:spPr>
      </p:pic>
      <p:pic>
        <p:nvPicPr>
          <p:cNvPr id="10244" name="Picture 4" descr="C:\Users\bete\Documents\Grundtvig 2010\Fotos worshop_Psicologia\Vila de Frades 2011\P4070029.JPG"/>
          <p:cNvPicPr>
            <a:picLocks noChangeAspect="1" noChangeArrowheads="1"/>
          </p:cNvPicPr>
          <p:nvPr/>
        </p:nvPicPr>
        <p:blipFill>
          <a:blip r:embed="rId4" cstate="print"/>
          <a:srcRect/>
          <a:stretch>
            <a:fillRect/>
          </a:stretch>
        </p:blipFill>
        <p:spPr bwMode="auto">
          <a:xfrm>
            <a:off x="4067944" y="1124744"/>
            <a:ext cx="3809995" cy="2857496"/>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428604"/>
            <a:ext cx="7467600" cy="1214446"/>
          </a:xfrm>
        </p:spPr>
        <p:txBody>
          <a:bodyPr>
            <a:normAutofit fontScale="90000"/>
          </a:bodyPr>
          <a:lstStyle/>
          <a:p>
            <a:pPr algn="ctr"/>
            <a:r>
              <a:rPr lang="pt-PT" sz="3200" b="1" dirty="0" err="1" smtClean="0">
                <a:solidFill>
                  <a:schemeClr val="tx1"/>
                </a:solidFill>
                <a:latin typeface="Times New Roman" pitchFamily="18" charset="0"/>
                <a:cs typeface="Times New Roman" pitchFamily="18" charset="0"/>
              </a:rPr>
              <a:t>Grundtvig</a:t>
            </a:r>
            <a:r>
              <a:rPr lang="pt-PT" sz="3200" b="1" dirty="0" smtClean="0">
                <a:solidFill>
                  <a:schemeClr val="tx1"/>
                </a:solidFill>
                <a:latin typeface="Times New Roman" pitchFamily="18" charset="0"/>
                <a:cs typeface="Times New Roman" pitchFamily="18" charset="0"/>
              </a:rPr>
              <a:t> Project 2012_14</a:t>
            </a:r>
            <a:br>
              <a:rPr lang="pt-PT" sz="3200" b="1"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 “Improving health skills” </a:t>
            </a:r>
            <a:r>
              <a:rPr lang="pt-PT" sz="3200" b="1" dirty="0" smtClean="0">
                <a:solidFill>
                  <a:schemeClr val="tx1"/>
                </a:solidFill>
                <a:latin typeface="Times New Roman" pitchFamily="18" charset="0"/>
                <a:cs typeface="Times New Roman" pitchFamily="18" charset="0"/>
              </a:rPr>
              <a:t/>
            </a:r>
            <a:br>
              <a:rPr lang="pt-PT" sz="3200" b="1" dirty="0" smtClean="0">
                <a:solidFill>
                  <a:schemeClr val="tx1"/>
                </a:solidFill>
                <a:latin typeface="Times New Roman" pitchFamily="18" charset="0"/>
                <a:cs typeface="Times New Roman" pitchFamily="18" charset="0"/>
              </a:rPr>
            </a:br>
            <a:endParaRPr lang="en-US" dirty="0" smtClean="0">
              <a:solidFill>
                <a:srgbClr val="7030A0"/>
              </a:solidFill>
              <a:latin typeface="Times New Roman" pitchFamily="18" charset="0"/>
              <a:cs typeface="Times New Roman" pitchFamily="18" charset="0"/>
            </a:endParaRPr>
          </a:p>
        </p:txBody>
      </p:sp>
      <p:sp>
        <p:nvSpPr>
          <p:cNvPr id="3" name="Marcador de Posição de Conteúdo 2"/>
          <p:cNvSpPr>
            <a:spLocks noGrp="1"/>
          </p:cNvSpPr>
          <p:nvPr>
            <p:ph sz="quarter" idx="1"/>
          </p:nvPr>
        </p:nvSpPr>
        <p:spPr>
          <a:xfrm>
            <a:off x="457200" y="1484784"/>
            <a:ext cx="7467600" cy="2664296"/>
          </a:xfrm>
        </p:spPr>
        <p:txBody>
          <a:bodyPr/>
          <a:lstStyle/>
          <a:p>
            <a:r>
              <a:rPr lang="en-US" dirty="0" smtClean="0">
                <a:latin typeface="Times New Roman" pitchFamily="18" charset="0"/>
                <a:cs typeface="Times New Roman" pitchFamily="18" charset="0"/>
              </a:rPr>
              <a:t>Courses for adult </a:t>
            </a:r>
            <a:r>
              <a:rPr lang="en-US" dirty="0" err="1" smtClean="0">
                <a:latin typeface="Times New Roman" pitchFamily="18" charset="0"/>
                <a:cs typeface="Times New Roman" pitchFamily="18" charset="0"/>
              </a:rPr>
              <a:t>people_men</a:t>
            </a:r>
            <a:r>
              <a:rPr lang="en-US" dirty="0" smtClean="0">
                <a:latin typeface="Times New Roman" pitchFamily="18" charset="0"/>
                <a:cs typeface="Times New Roman" pitchFamily="18" charset="0"/>
              </a:rPr>
              <a:t> and women. </a:t>
            </a:r>
          </a:p>
          <a:p>
            <a:r>
              <a:rPr lang="en-US" dirty="0" smtClean="0">
                <a:latin typeface="Times New Roman" pitchFamily="18" charset="0"/>
                <a:cs typeface="Times New Roman" pitchFamily="18" charset="0"/>
              </a:rPr>
              <a:t>Ages: from 40 to 85 years old.</a:t>
            </a:r>
          </a:p>
          <a:p>
            <a:pPr algn="just"/>
            <a:r>
              <a:rPr lang="en-US" dirty="0" smtClean="0">
                <a:latin typeface="Times New Roman" pitchFamily="18" charset="0"/>
                <a:cs typeface="Times New Roman" pitchFamily="18" charset="0"/>
              </a:rPr>
              <a:t>Activities: Gym classes; ICT; Clarification Sessions; English.</a:t>
            </a:r>
          </a:p>
          <a:p>
            <a:pPr algn="ctr">
              <a:buNone/>
            </a:pPr>
            <a:endParaRPr lang="en-US" dirty="0" smtClean="0">
              <a:solidFill>
                <a:srgbClr val="7030A0"/>
              </a:solidFill>
              <a:latin typeface="Times New Roman" pitchFamily="18" charset="0"/>
              <a:cs typeface="Times New Roman" pitchFamily="18" charset="0"/>
            </a:endParaRPr>
          </a:p>
          <a:p>
            <a:pPr algn="ctr">
              <a:buNone/>
            </a:pPr>
            <a:endParaRPr lang="pt-PT" dirty="0"/>
          </a:p>
        </p:txBody>
      </p:sp>
      <p:sp>
        <p:nvSpPr>
          <p:cNvPr id="5" name="Marcador de Posição do Número do Diapositivo 4"/>
          <p:cNvSpPr>
            <a:spLocks noGrp="1"/>
          </p:cNvSpPr>
          <p:nvPr>
            <p:ph type="sldNum" sz="quarter" idx="15"/>
          </p:nvPr>
        </p:nvSpPr>
        <p:spPr/>
        <p:txBody>
          <a:bodyPr/>
          <a:lstStyle/>
          <a:p>
            <a:fld id="{CF7A2BDD-D331-44F0-96AA-4FB4ED497064}" type="slidenum">
              <a:rPr lang="pt-PT" smtClean="0"/>
              <a:pPr/>
              <a:t>11</a:t>
            </a:fld>
            <a:endParaRPr lang="pt-PT"/>
          </a:p>
        </p:txBody>
      </p:sp>
      <p:sp>
        <p:nvSpPr>
          <p:cNvPr id="4" name="Marcador de Posição do Rodapé 3"/>
          <p:cNvSpPr>
            <a:spLocks noGrp="1"/>
          </p:cNvSpPr>
          <p:nvPr>
            <p:ph type="ftr" sz="quarter" idx="16"/>
          </p:nvPr>
        </p:nvSpPr>
        <p:spPr/>
        <p:txBody>
          <a:bodyPr/>
          <a:lstStyle/>
          <a:p>
            <a:r>
              <a:rPr lang="pt-PT" smtClean="0"/>
              <a:t>Long Life Learning Programme_Grundtvig</a:t>
            </a:r>
            <a:endParaRPr lang="pt-PT"/>
          </a:p>
        </p:txBody>
      </p:sp>
      <p:pic>
        <p:nvPicPr>
          <p:cNvPr id="6" name="Imagem 5" descr="DSCF6708.JPG"/>
          <p:cNvPicPr>
            <a:picLocks noChangeAspect="1"/>
          </p:cNvPicPr>
          <p:nvPr/>
        </p:nvPicPr>
        <p:blipFill>
          <a:blip r:embed="rId2" cstate="print"/>
          <a:stretch>
            <a:fillRect/>
          </a:stretch>
        </p:blipFill>
        <p:spPr>
          <a:xfrm>
            <a:off x="1944216" y="3068960"/>
            <a:ext cx="4716016" cy="3537012"/>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n-US" b="1" dirty="0" smtClean="0">
                <a:solidFill>
                  <a:schemeClr val="tx1"/>
                </a:solidFill>
              </a:rPr>
              <a:t>Gym Classes in </a:t>
            </a:r>
            <a:r>
              <a:rPr lang="en-US" b="1" dirty="0" err="1" smtClean="0">
                <a:solidFill>
                  <a:schemeClr val="tx1"/>
                </a:solidFill>
              </a:rPr>
              <a:t>Vidigueira's</a:t>
            </a:r>
            <a:r>
              <a:rPr lang="en-US" b="1" dirty="0" smtClean="0">
                <a:solidFill>
                  <a:schemeClr val="tx1"/>
                </a:solidFill>
              </a:rPr>
              <a:t> Municipality</a:t>
            </a:r>
            <a:endParaRPr lang="pt-PT" dirty="0">
              <a:solidFill>
                <a:schemeClr val="tx1"/>
              </a:solidFill>
            </a:endParaRPr>
          </a:p>
        </p:txBody>
      </p:sp>
      <p:sp>
        <p:nvSpPr>
          <p:cNvPr id="3" name="Marcador de Posição de Conteúdo 2"/>
          <p:cNvSpPr>
            <a:spLocks noGrp="1"/>
          </p:cNvSpPr>
          <p:nvPr>
            <p:ph sz="quarter" idx="1"/>
          </p:nvPr>
        </p:nvSpPr>
        <p:spPr>
          <a:xfrm>
            <a:off x="457200" y="1600200"/>
            <a:ext cx="7467600" cy="1324744"/>
          </a:xfrm>
        </p:spPr>
        <p:txBody>
          <a:bodyPr>
            <a:normAutofit/>
          </a:bodyPr>
          <a:lstStyle/>
          <a:p>
            <a:r>
              <a:rPr lang="en-US" dirty="0" smtClean="0"/>
              <a:t>Since October 2012;</a:t>
            </a:r>
          </a:p>
          <a:p>
            <a:pPr algn="just"/>
            <a:r>
              <a:rPr lang="en-US" dirty="0" smtClean="0"/>
              <a:t>Promoting physical activities to senior people in several villages of the municipality.</a:t>
            </a:r>
            <a:endParaRPr lang="pt-PT" dirty="0" smtClean="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12</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Imagem 5" descr="DSCF7262.JPG"/>
          <p:cNvPicPr>
            <a:picLocks noChangeAspect="1"/>
          </p:cNvPicPr>
          <p:nvPr/>
        </p:nvPicPr>
        <p:blipFill>
          <a:blip r:embed="rId2" cstate="print"/>
          <a:stretch>
            <a:fillRect/>
          </a:stretch>
        </p:blipFill>
        <p:spPr>
          <a:xfrm>
            <a:off x="1848206" y="2924944"/>
            <a:ext cx="4956042" cy="3717032"/>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13</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7" name="Imagem 6" descr="DSCF7296.JPG"/>
          <p:cNvPicPr>
            <a:picLocks noChangeAspect="1"/>
          </p:cNvPicPr>
          <p:nvPr/>
        </p:nvPicPr>
        <p:blipFill>
          <a:blip r:embed="rId2" cstate="print"/>
          <a:stretch>
            <a:fillRect/>
          </a:stretch>
        </p:blipFill>
        <p:spPr>
          <a:xfrm>
            <a:off x="4620005" y="3501008"/>
            <a:ext cx="4128459" cy="3096344"/>
          </a:xfrm>
          <a:prstGeom prst="rect">
            <a:avLst/>
          </a:prstGeom>
          <a:ln>
            <a:solidFill>
              <a:schemeClr val="accent1"/>
            </a:solidFill>
          </a:ln>
        </p:spPr>
      </p:pic>
      <p:pic>
        <p:nvPicPr>
          <p:cNvPr id="8" name="Imagem 7" descr="DSCF7307.JPG"/>
          <p:cNvPicPr>
            <a:picLocks noChangeAspect="1"/>
          </p:cNvPicPr>
          <p:nvPr/>
        </p:nvPicPr>
        <p:blipFill>
          <a:blip r:embed="rId3" cstate="print"/>
          <a:stretch>
            <a:fillRect/>
          </a:stretch>
        </p:blipFill>
        <p:spPr>
          <a:xfrm>
            <a:off x="2339752" y="260648"/>
            <a:ext cx="4235963" cy="3176972"/>
          </a:xfrm>
          <a:prstGeom prst="rect">
            <a:avLst/>
          </a:prstGeom>
          <a:ln>
            <a:solidFill>
              <a:schemeClr val="accent1"/>
            </a:solidFill>
          </a:ln>
        </p:spPr>
      </p:pic>
      <p:pic>
        <p:nvPicPr>
          <p:cNvPr id="9" name="Imagem 8" descr="DSCF8948.JPG"/>
          <p:cNvPicPr>
            <a:picLocks noChangeAspect="1"/>
          </p:cNvPicPr>
          <p:nvPr/>
        </p:nvPicPr>
        <p:blipFill>
          <a:blip r:embed="rId4" cstate="print"/>
          <a:stretch>
            <a:fillRect/>
          </a:stretch>
        </p:blipFill>
        <p:spPr>
          <a:xfrm>
            <a:off x="371533" y="3528392"/>
            <a:ext cx="4091947" cy="3068960"/>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692696"/>
            <a:ext cx="7467600" cy="3384376"/>
          </a:xfrm>
        </p:spPr>
        <p:txBody>
          <a:bodyPr>
            <a:normAutofit/>
          </a:bodyPr>
          <a:lstStyle/>
          <a:p>
            <a:r>
              <a:rPr lang="pt-PT" dirty="0" err="1" smtClean="0">
                <a:latin typeface="Times New Roman" pitchFamily="18" charset="0"/>
                <a:cs typeface="Times New Roman" pitchFamily="18" charset="0"/>
              </a:rPr>
              <a:t>Several</a:t>
            </a:r>
            <a:r>
              <a:rPr lang="pt-PT" dirty="0" smtClean="0">
                <a:latin typeface="Times New Roman" pitchFamily="18" charset="0"/>
                <a:cs typeface="Times New Roman" pitchFamily="18" charset="0"/>
              </a:rPr>
              <a:t> </a:t>
            </a:r>
            <a:r>
              <a:rPr lang="pt-PT" dirty="0" err="1" smtClean="0">
                <a:latin typeface="Times New Roman" pitchFamily="18" charset="0"/>
                <a:cs typeface="Times New Roman" pitchFamily="18" charset="0"/>
              </a:rPr>
              <a:t>groups</a:t>
            </a:r>
            <a:r>
              <a:rPr lang="pt-PT" dirty="0" smtClean="0">
                <a:latin typeface="Times New Roman" pitchFamily="18" charset="0"/>
                <a:cs typeface="Times New Roman" pitchFamily="18" charset="0"/>
              </a:rPr>
              <a:t>:</a:t>
            </a:r>
          </a:p>
          <a:p>
            <a:r>
              <a:rPr lang="pt-PT" dirty="0" err="1" smtClean="0">
                <a:latin typeface="Times New Roman" pitchFamily="18" charset="0"/>
                <a:cs typeface="Times New Roman" pitchFamily="18" charset="0"/>
              </a:rPr>
              <a:t>Monday</a:t>
            </a:r>
            <a:r>
              <a:rPr lang="pt-PT" dirty="0" smtClean="0">
                <a:latin typeface="Times New Roman" pitchFamily="18" charset="0"/>
                <a:cs typeface="Times New Roman" pitchFamily="18" charset="0"/>
              </a:rPr>
              <a:t> – Vidigueira </a:t>
            </a:r>
            <a:r>
              <a:rPr lang="pt-PT" dirty="0" err="1" smtClean="0">
                <a:latin typeface="Times New Roman" pitchFamily="18" charset="0"/>
                <a:cs typeface="Times New Roman" pitchFamily="18" charset="0"/>
              </a:rPr>
              <a:t>and</a:t>
            </a:r>
            <a:r>
              <a:rPr lang="pt-PT" dirty="0" smtClean="0">
                <a:latin typeface="Times New Roman" pitchFamily="18" charset="0"/>
                <a:cs typeface="Times New Roman" pitchFamily="18" charset="0"/>
              </a:rPr>
              <a:t> Vila de Frades;</a:t>
            </a:r>
          </a:p>
          <a:p>
            <a:r>
              <a:rPr lang="pt-PT" dirty="0" err="1" smtClean="0">
                <a:latin typeface="Times New Roman" pitchFamily="18" charset="0"/>
                <a:cs typeface="Times New Roman" pitchFamily="18" charset="0"/>
              </a:rPr>
              <a:t>Wednesday</a:t>
            </a:r>
            <a:r>
              <a:rPr lang="pt-PT" dirty="0" smtClean="0">
                <a:latin typeface="Times New Roman" pitchFamily="18" charset="0"/>
                <a:cs typeface="Times New Roman" pitchFamily="18" charset="0"/>
              </a:rPr>
              <a:t> – Selmes;</a:t>
            </a:r>
          </a:p>
          <a:p>
            <a:r>
              <a:rPr lang="pt-PT" dirty="0" err="1" smtClean="0">
                <a:latin typeface="Times New Roman" pitchFamily="18" charset="0"/>
                <a:cs typeface="Times New Roman" pitchFamily="18" charset="0"/>
              </a:rPr>
              <a:t>Thursday</a:t>
            </a:r>
            <a:r>
              <a:rPr lang="pt-PT" dirty="0" smtClean="0">
                <a:latin typeface="Times New Roman" pitchFamily="18" charset="0"/>
                <a:cs typeface="Times New Roman" pitchFamily="18" charset="0"/>
              </a:rPr>
              <a:t> – Alcaria;</a:t>
            </a:r>
          </a:p>
          <a:p>
            <a:r>
              <a:rPr lang="pt-PT" dirty="0" err="1" smtClean="0">
                <a:latin typeface="Times New Roman" pitchFamily="18" charset="0"/>
                <a:cs typeface="Times New Roman" pitchFamily="18" charset="0"/>
              </a:rPr>
              <a:t>Friday</a:t>
            </a:r>
            <a:r>
              <a:rPr lang="pt-PT" dirty="0" smtClean="0">
                <a:latin typeface="Times New Roman" pitchFamily="18" charset="0"/>
                <a:cs typeface="Times New Roman" pitchFamily="18" charset="0"/>
              </a:rPr>
              <a:t> – Marmelar </a:t>
            </a:r>
            <a:r>
              <a:rPr lang="pt-PT" dirty="0" err="1" smtClean="0">
                <a:latin typeface="Times New Roman" pitchFamily="18" charset="0"/>
                <a:cs typeface="Times New Roman" pitchFamily="18" charset="0"/>
              </a:rPr>
              <a:t>and</a:t>
            </a:r>
            <a:r>
              <a:rPr lang="pt-PT" dirty="0" smtClean="0">
                <a:latin typeface="Times New Roman" pitchFamily="18" charset="0"/>
                <a:cs typeface="Times New Roman" pitchFamily="18" charset="0"/>
              </a:rPr>
              <a:t> Pedrógão.</a:t>
            </a:r>
          </a:p>
          <a:p>
            <a:pPr algn="just"/>
            <a:r>
              <a:rPr lang="pt-PT" dirty="0" err="1" smtClean="0">
                <a:latin typeface="Times New Roman" pitchFamily="18" charset="0"/>
                <a:cs typeface="Times New Roman" pitchFamily="18" charset="0"/>
              </a:rPr>
              <a:t>Partnership</a:t>
            </a:r>
            <a:r>
              <a:rPr lang="pt-PT" dirty="0" smtClean="0">
                <a:latin typeface="Times New Roman" pitchFamily="18" charset="0"/>
                <a:cs typeface="Times New Roman" pitchFamily="18" charset="0"/>
              </a:rPr>
              <a:t> </a:t>
            </a:r>
            <a:r>
              <a:rPr lang="pt-PT" dirty="0" err="1" smtClean="0">
                <a:latin typeface="Times New Roman" pitchFamily="18" charset="0"/>
                <a:cs typeface="Times New Roman" pitchFamily="18" charset="0"/>
              </a:rPr>
              <a:t>with</a:t>
            </a:r>
            <a:r>
              <a:rPr lang="pt-PT" dirty="0" smtClean="0">
                <a:latin typeface="Times New Roman" pitchFamily="18" charset="0"/>
                <a:cs typeface="Times New Roman" pitchFamily="18" charset="0"/>
              </a:rPr>
              <a:t> a </a:t>
            </a:r>
            <a:r>
              <a:rPr lang="pt-PT" dirty="0" err="1" smtClean="0">
                <a:latin typeface="Times New Roman" pitchFamily="18" charset="0"/>
                <a:cs typeface="Times New Roman" pitchFamily="18" charset="0"/>
              </a:rPr>
              <a:t>silent</a:t>
            </a:r>
            <a:r>
              <a:rPr lang="pt-PT" dirty="0" smtClean="0">
                <a:latin typeface="Times New Roman" pitchFamily="18" charset="0"/>
                <a:cs typeface="Times New Roman" pitchFamily="18" charset="0"/>
              </a:rPr>
              <a:t> </a:t>
            </a:r>
            <a:r>
              <a:rPr lang="pt-PT" dirty="0" err="1" smtClean="0">
                <a:latin typeface="Times New Roman" pitchFamily="18" charset="0"/>
                <a:cs typeface="Times New Roman" pitchFamily="18" charset="0"/>
              </a:rPr>
              <a:t>partner</a:t>
            </a:r>
            <a:r>
              <a:rPr lang="pt-PT" dirty="0" smtClean="0">
                <a:latin typeface="Times New Roman" pitchFamily="18" charset="0"/>
                <a:cs typeface="Times New Roman" pitchFamily="18" charset="0"/>
              </a:rPr>
              <a:t>: Câmara Municipal de Vidigueira.</a:t>
            </a:r>
          </a:p>
          <a:p>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14</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Marcador de Posição de Conteúdo 10" descr="DSCF7288.JPG"/>
          <p:cNvPicPr>
            <a:picLocks noChangeAspect="1"/>
          </p:cNvPicPr>
          <p:nvPr/>
        </p:nvPicPr>
        <p:blipFill>
          <a:blip r:embed="rId2" cstate="print"/>
          <a:stretch>
            <a:fillRect/>
          </a:stretch>
        </p:blipFill>
        <p:spPr>
          <a:xfrm>
            <a:off x="2627784" y="3501009"/>
            <a:ext cx="4248471" cy="3186353"/>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PT" dirty="0" err="1" smtClean="0">
                <a:solidFill>
                  <a:schemeClr val="tx1"/>
                </a:solidFill>
              </a:rPr>
              <a:t>Main</a:t>
            </a:r>
            <a:r>
              <a:rPr lang="pt-PT" dirty="0" smtClean="0">
                <a:solidFill>
                  <a:schemeClr val="tx1"/>
                </a:solidFill>
              </a:rPr>
              <a:t> </a:t>
            </a:r>
            <a:r>
              <a:rPr lang="pt-PT" dirty="0" err="1" smtClean="0">
                <a:solidFill>
                  <a:schemeClr val="tx1"/>
                </a:solidFill>
              </a:rPr>
              <a:t>Goal</a:t>
            </a:r>
            <a:endParaRPr lang="pt-PT" dirty="0">
              <a:solidFill>
                <a:schemeClr val="tx1"/>
              </a:solidFill>
            </a:endParaRPr>
          </a:p>
        </p:txBody>
      </p:sp>
      <p:sp>
        <p:nvSpPr>
          <p:cNvPr id="3" name="Marcador de Posição de Conteúdo 2"/>
          <p:cNvSpPr>
            <a:spLocks noGrp="1"/>
          </p:cNvSpPr>
          <p:nvPr>
            <p:ph sz="quarter" idx="1"/>
          </p:nvPr>
        </p:nvSpPr>
        <p:spPr>
          <a:xfrm>
            <a:off x="457200" y="1600200"/>
            <a:ext cx="7467600" cy="2548880"/>
          </a:xfrm>
        </p:spPr>
        <p:txBody>
          <a:bodyPr/>
          <a:lstStyle/>
          <a:p>
            <a:r>
              <a:rPr lang="en-US" dirty="0" smtClean="0"/>
              <a:t>Physical Therapy as a way to prevent diseases;</a:t>
            </a:r>
          </a:p>
          <a:p>
            <a:pPr algn="just"/>
            <a:r>
              <a:rPr lang="en-US" dirty="0" smtClean="0"/>
              <a:t>To promote healthy and active habits in order to achieve better health, social and civic competences;</a:t>
            </a:r>
          </a:p>
          <a:p>
            <a:pPr algn="just"/>
            <a:r>
              <a:rPr lang="en-US" dirty="0" smtClean="0"/>
              <a:t>To help adult people face the ageing challenge in a conscientious, active and responsible way. </a:t>
            </a:r>
            <a:endParaRPr lang="pt-PT" dirty="0" smtClean="0"/>
          </a:p>
          <a:p>
            <a:pPr>
              <a:buNone/>
            </a:pPr>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15</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Imagem 5" descr="DSCF7267.JPG"/>
          <p:cNvPicPr>
            <a:picLocks noChangeAspect="1"/>
          </p:cNvPicPr>
          <p:nvPr/>
        </p:nvPicPr>
        <p:blipFill>
          <a:blip r:embed="rId2" cstate="print"/>
          <a:stretch>
            <a:fillRect/>
          </a:stretch>
        </p:blipFill>
        <p:spPr>
          <a:xfrm>
            <a:off x="2771800" y="4149080"/>
            <a:ext cx="3384376" cy="2538282"/>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pt-PT" b="1" dirty="0" smtClean="0">
                <a:solidFill>
                  <a:schemeClr val="tx1"/>
                </a:solidFill>
              </a:rPr>
              <a:t> </a:t>
            </a:r>
            <a:r>
              <a:rPr lang="en-GB" b="1" dirty="0" smtClean="0">
                <a:solidFill>
                  <a:schemeClr val="tx1"/>
                </a:solidFill>
              </a:rPr>
              <a:t>Sessions and debate about "Improving health skills in adult life"</a:t>
            </a:r>
            <a:endParaRPr lang="pt-PT" dirty="0">
              <a:solidFill>
                <a:schemeClr val="tx1"/>
              </a:solidFill>
            </a:endParaRPr>
          </a:p>
        </p:txBody>
      </p:sp>
      <p:sp>
        <p:nvSpPr>
          <p:cNvPr id="3" name="Marcador de Posição de Conteúdo 2"/>
          <p:cNvSpPr>
            <a:spLocks noGrp="1"/>
          </p:cNvSpPr>
          <p:nvPr>
            <p:ph sz="quarter" idx="1"/>
          </p:nvPr>
        </p:nvSpPr>
        <p:spPr>
          <a:xfrm>
            <a:off x="457200" y="1600200"/>
            <a:ext cx="7467600" cy="3340968"/>
          </a:xfrm>
        </p:spPr>
        <p:txBody>
          <a:bodyPr/>
          <a:lstStyle/>
          <a:p>
            <a:r>
              <a:rPr lang="en-US" dirty="0" smtClean="0"/>
              <a:t>Workshops/Sessions with specialists on the area of health, psychology and physical education;</a:t>
            </a:r>
          </a:p>
          <a:p>
            <a:pPr algn="just"/>
            <a:r>
              <a:rPr lang="en-US" dirty="0" smtClean="0"/>
              <a:t>Important tools to prevent physical and mental illness, because with this project our main goals are to develop adult people's health and well-being;</a:t>
            </a:r>
          </a:p>
          <a:p>
            <a:pPr algn="just"/>
            <a:r>
              <a:rPr lang="en-US" dirty="0" smtClean="0"/>
              <a:t>for people aged 45 years old and more, with lower education, retired or unemployed. </a:t>
            </a:r>
            <a:endParaRPr lang="pt-PT" dirty="0" smtClean="0"/>
          </a:p>
          <a:p>
            <a:pPr>
              <a:buNone/>
            </a:pPr>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16</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Picture 2" descr="C:\Users\bete\Desktop\gr_1.jpg"/>
          <p:cNvPicPr>
            <a:picLocks noChangeAspect="1" noChangeArrowheads="1"/>
          </p:cNvPicPr>
          <p:nvPr/>
        </p:nvPicPr>
        <p:blipFill>
          <a:blip r:embed="rId2" cstate="print"/>
          <a:srcRect/>
          <a:stretch>
            <a:fillRect/>
          </a:stretch>
        </p:blipFill>
        <p:spPr bwMode="auto">
          <a:xfrm>
            <a:off x="5868144" y="4365104"/>
            <a:ext cx="1667070" cy="236218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n-GB" b="1" dirty="0" smtClean="0">
                <a:solidFill>
                  <a:schemeClr val="tx1"/>
                </a:solidFill>
              </a:rPr>
              <a:t>Sessions and debate</a:t>
            </a:r>
            <a:endParaRPr lang="pt-PT" dirty="0"/>
          </a:p>
        </p:txBody>
      </p:sp>
      <p:sp>
        <p:nvSpPr>
          <p:cNvPr id="3" name="Marcador de Posição de Conteúdo 2"/>
          <p:cNvSpPr>
            <a:spLocks noGrp="1"/>
          </p:cNvSpPr>
          <p:nvPr>
            <p:ph sz="quarter" idx="1"/>
          </p:nvPr>
        </p:nvSpPr>
        <p:spPr>
          <a:xfrm>
            <a:off x="457200" y="1600200"/>
            <a:ext cx="7467600" cy="3052936"/>
          </a:xfrm>
        </p:spPr>
        <p:txBody>
          <a:bodyPr/>
          <a:lstStyle/>
          <a:p>
            <a:pPr algn="just"/>
            <a:r>
              <a:rPr lang="en-US" dirty="0" smtClean="0"/>
              <a:t>It will allow the learners to be informed, to debate and to be able to share experiences among them, to strengthen their interpersonal bonds and to avoid social isolation. The participants will be stimulated to promote their social relationships, in order to facilitate their learning process and to help them to improve their social and cultural life. 	</a:t>
            </a:r>
            <a:endParaRPr lang="pt-PT" dirty="0" smtClean="0"/>
          </a:p>
          <a:p>
            <a:pPr>
              <a:buNone/>
            </a:pPr>
            <a:endParaRPr lang="pt-PT" dirty="0" smtClean="0"/>
          </a:p>
          <a:p>
            <a:pPr>
              <a:buNone/>
            </a:pPr>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17</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7" name="Imagem 6"/>
          <p:cNvPicPr/>
          <p:nvPr/>
        </p:nvPicPr>
        <p:blipFill>
          <a:blip r:embed="rId2" cstate="print"/>
          <a:srcRect l="39179" t="23352" r="37080" b="16744"/>
          <a:stretch>
            <a:fillRect/>
          </a:stretch>
        </p:blipFill>
        <p:spPr bwMode="auto">
          <a:xfrm>
            <a:off x="5508104" y="4221088"/>
            <a:ext cx="1872208" cy="2398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9552" y="548680"/>
            <a:ext cx="7467600" cy="1143000"/>
          </a:xfrm>
        </p:spPr>
        <p:txBody>
          <a:bodyPr>
            <a:normAutofit fontScale="90000"/>
          </a:bodyPr>
          <a:lstStyle/>
          <a:p>
            <a:pPr algn="ctr"/>
            <a:r>
              <a:rPr lang="en-US" b="1" dirty="0" smtClean="0">
                <a:solidFill>
                  <a:schemeClr val="tx1"/>
                </a:solidFill>
              </a:rPr>
              <a:t>"Physical and Mental Health“</a:t>
            </a:r>
            <a:br>
              <a:rPr lang="en-US" b="1" dirty="0" smtClean="0">
                <a:solidFill>
                  <a:schemeClr val="tx1"/>
                </a:solidFill>
              </a:rPr>
            </a:br>
            <a:r>
              <a:rPr lang="en-GB" b="1" dirty="0" smtClean="0">
                <a:solidFill>
                  <a:schemeClr val="tx1"/>
                </a:solidFill>
              </a:rPr>
              <a:t>19th November 2012</a:t>
            </a:r>
            <a:r>
              <a:rPr lang="pt-PT" dirty="0" smtClean="0"/>
              <a:t/>
            </a:r>
            <a:br>
              <a:rPr lang="pt-PT" dirty="0" smtClean="0"/>
            </a:br>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18</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Imagem 5" descr="DSCF6484.JPG"/>
          <p:cNvPicPr>
            <a:picLocks noChangeAspect="1"/>
          </p:cNvPicPr>
          <p:nvPr/>
        </p:nvPicPr>
        <p:blipFill>
          <a:blip r:embed="rId2" cstate="print"/>
          <a:stretch>
            <a:fillRect/>
          </a:stretch>
        </p:blipFill>
        <p:spPr>
          <a:xfrm>
            <a:off x="179512" y="1196752"/>
            <a:ext cx="4320480" cy="3240360"/>
          </a:xfrm>
          <a:prstGeom prst="rect">
            <a:avLst/>
          </a:prstGeom>
          <a:ln>
            <a:solidFill>
              <a:schemeClr val="accent1"/>
            </a:solidFill>
          </a:ln>
        </p:spPr>
      </p:pic>
      <p:pic>
        <p:nvPicPr>
          <p:cNvPr id="7" name="Imagem 6" descr="DSCF6478.JPG"/>
          <p:cNvPicPr>
            <a:picLocks noChangeAspect="1"/>
          </p:cNvPicPr>
          <p:nvPr/>
        </p:nvPicPr>
        <p:blipFill>
          <a:blip r:embed="rId3" cstate="print"/>
          <a:stretch>
            <a:fillRect/>
          </a:stretch>
        </p:blipFill>
        <p:spPr>
          <a:xfrm>
            <a:off x="4283968" y="3212976"/>
            <a:ext cx="4427984" cy="3320988"/>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19</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Marcador de Posição de Conteúdo 5" descr="DSCF6529.JPG"/>
          <p:cNvPicPr>
            <a:picLocks noGrp="1" noChangeAspect="1"/>
          </p:cNvPicPr>
          <p:nvPr>
            <p:ph sz="quarter" idx="1"/>
          </p:nvPr>
        </p:nvPicPr>
        <p:blipFill>
          <a:blip r:embed="rId2" cstate="print"/>
          <a:stretch>
            <a:fillRect/>
          </a:stretch>
        </p:blipFill>
        <p:spPr>
          <a:xfrm>
            <a:off x="467544" y="332656"/>
            <a:ext cx="4536504" cy="3402378"/>
          </a:xfrm>
          <a:prstGeom prst="rect">
            <a:avLst/>
          </a:prstGeom>
          <a:ln>
            <a:solidFill>
              <a:schemeClr val="accent1"/>
            </a:solidFill>
          </a:ln>
        </p:spPr>
      </p:pic>
      <p:pic>
        <p:nvPicPr>
          <p:cNvPr id="7" name="Imagem 6" descr="DSCF6573.JPG"/>
          <p:cNvPicPr>
            <a:picLocks noChangeAspect="1"/>
          </p:cNvPicPr>
          <p:nvPr/>
        </p:nvPicPr>
        <p:blipFill>
          <a:blip r:embed="rId3" cstate="print"/>
          <a:stretch>
            <a:fillRect/>
          </a:stretch>
        </p:blipFill>
        <p:spPr>
          <a:xfrm>
            <a:off x="4067944" y="3014954"/>
            <a:ext cx="4692013" cy="3519010"/>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PT" b="1" dirty="0" err="1" smtClean="0">
                <a:solidFill>
                  <a:schemeClr val="tx1"/>
                </a:solidFill>
              </a:rPr>
              <a:t>Portugal_Alentejo</a:t>
            </a:r>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2</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Picture 5" descr="m_beja"/>
          <p:cNvPicPr>
            <a:picLocks noGrp="1" noChangeAspect="1" noChangeArrowheads="1"/>
          </p:cNvPicPr>
          <p:nvPr>
            <p:ph sz="quarter" idx="1"/>
          </p:nvPr>
        </p:nvPicPr>
        <p:blipFill>
          <a:blip r:embed="rId2" cstate="print">
            <a:clrChange>
              <a:clrFrom>
                <a:srgbClr val="FFFFFF"/>
              </a:clrFrom>
              <a:clrTo>
                <a:srgbClr val="FFFFFF">
                  <a:alpha val="0"/>
                </a:srgbClr>
              </a:clrTo>
            </a:clrChange>
          </a:blip>
          <a:srcRect/>
          <a:stretch>
            <a:fillRect/>
          </a:stretch>
        </p:blipFill>
        <p:spPr bwMode="auto">
          <a:xfrm>
            <a:off x="683568" y="2780928"/>
            <a:ext cx="4443728" cy="3017812"/>
          </a:xfrm>
          <a:prstGeom prst="rect">
            <a:avLst/>
          </a:prstGeom>
          <a:noFill/>
          <a:ln w="9525">
            <a:noFill/>
            <a:miter lim="800000"/>
            <a:headEnd/>
            <a:tailEnd/>
          </a:ln>
        </p:spPr>
      </p:pic>
      <p:pic>
        <p:nvPicPr>
          <p:cNvPr id="7" name="Picture 4" descr="Mapa, mapas, imagen, imagens, imagem, foto, fotos, cidade, cidades, regiões, regiao, pais"/>
          <p:cNvPicPr>
            <a:picLocks noChangeAspect="1" noChangeArrowheads="1"/>
          </p:cNvPicPr>
          <p:nvPr/>
        </p:nvPicPr>
        <p:blipFill>
          <a:blip r:embed="rId3" cstate="print"/>
          <a:stretch>
            <a:fillRect/>
          </a:stretch>
        </p:blipFill>
        <p:spPr bwMode="auto">
          <a:xfrm>
            <a:off x="5580112" y="1340768"/>
            <a:ext cx="2471791" cy="4873625"/>
          </a:xfrm>
          <a:prstGeom prst="rect">
            <a:avLst/>
          </a:prstGeom>
          <a:noFill/>
          <a:ln w="9525">
            <a:noFill/>
            <a:miter lim="800000"/>
            <a:headEnd/>
            <a:tailEnd/>
          </a:ln>
        </p:spPr>
      </p:pic>
      <p:sp>
        <p:nvSpPr>
          <p:cNvPr id="9" name="Line 6"/>
          <p:cNvSpPr>
            <a:spLocks noChangeShapeType="1"/>
          </p:cNvSpPr>
          <p:nvPr/>
        </p:nvSpPr>
        <p:spPr bwMode="auto">
          <a:xfrm>
            <a:off x="3347864" y="3789040"/>
            <a:ext cx="3429595" cy="1569926"/>
          </a:xfrm>
          <a:prstGeom prst="line">
            <a:avLst/>
          </a:prstGeom>
          <a:noFill/>
          <a:ln w="12700">
            <a:solidFill>
              <a:schemeClr val="tx1"/>
            </a:solidFill>
            <a:round/>
            <a:headEnd/>
            <a:tailEnd type="stealth" w="lg" len="lg"/>
          </a:ln>
        </p:spPr>
        <p:txBody>
          <a:bodyPr/>
          <a:lstStyle/>
          <a:p>
            <a:endParaRPr lang="pt-P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par>
                          <p:cTn id="13" fill="hold">
                            <p:stCondLst>
                              <p:cond delay="500"/>
                            </p:stCondLst>
                            <p:childTnLst>
                              <p:par>
                                <p:cTn id="14" presetID="18" presetClass="entr" presetSubtype="3"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upRigh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PT" b="1" dirty="0" smtClean="0">
                <a:solidFill>
                  <a:schemeClr val="tx1"/>
                </a:solidFill>
              </a:rPr>
              <a:t>“Parkinson/Alzheimer </a:t>
            </a:r>
            <a:r>
              <a:rPr lang="pt-PT" b="1" dirty="0" err="1" smtClean="0">
                <a:solidFill>
                  <a:schemeClr val="tx1"/>
                </a:solidFill>
              </a:rPr>
              <a:t>Diseases</a:t>
            </a:r>
            <a:r>
              <a:rPr lang="pt-PT" b="1" dirty="0" smtClean="0">
                <a:solidFill>
                  <a:schemeClr val="tx1"/>
                </a:solidFill>
              </a:rPr>
              <a:t>”</a:t>
            </a:r>
            <a:r>
              <a:rPr lang="pt-PT" dirty="0" smtClean="0">
                <a:solidFill>
                  <a:schemeClr val="tx1"/>
                </a:solidFill>
              </a:rPr>
              <a:t/>
            </a:r>
            <a:br>
              <a:rPr lang="pt-PT" dirty="0" smtClean="0">
                <a:solidFill>
                  <a:schemeClr val="tx1"/>
                </a:solidFill>
              </a:rPr>
            </a:br>
            <a:r>
              <a:rPr lang="en-GB" b="1" dirty="0" smtClean="0">
                <a:solidFill>
                  <a:schemeClr val="tx1"/>
                </a:solidFill>
              </a:rPr>
              <a:t> 19th </a:t>
            </a:r>
            <a:r>
              <a:rPr lang="en-GB" b="1" dirty="0" smtClean="0">
                <a:solidFill>
                  <a:schemeClr val="tx1"/>
                </a:solidFill>
              </a:rPr>
              <a:t>January </a:t>
            </a:r>
            <a:r>
              <a:rPr lang="en-GB" b="1" dirty="0" smtClean="0">
                <a:solidFill>
                  <a:schemeClr val="tx1"/>
                </a:solidFill>
              </a:rPr>
              <a:t>2012</a:t>
            </a:r>
            <a:endParaRPr lang="pt-PT" dirty="0">
              <a:solidFill>
                <a:schemeClr val="tx1"/>
              </a:solidFill>
            </a:endParaRPr>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20</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8" name="Marcador de Posição de Conteúdo 7" descr="DSCF7188.JPG"/>
          <p:cNvPicPr>
            <a:picLocks noGrp="1" noChangeAspect="1"/>
          </p:cNvPicPr>
          <p:nvPr>
            <p:ph sz="quarter" idx="1"/>
          </p:nvPr>
        </p:nvPicPr>
        <p:blipFill>
          <a:blip r:embed="rId2" cstate="print"/>
          <a:stretch>
            <a:fillRect/>
          </a:stretch>
        </p:blipFill>
        <p:spPr>
          <a:xfrm>
            <a:off x="3995936" y="3068960"/>
            <a:ext cx="4752528" cy="3564396"/>
          </a:xfrm>
          <a:ln>
            <a:solidFill>
              <a:schemeClr val="accent1"/>
            </a:solidFill>
          </a:ln>
        </p:spPr>
      </p:pic>
      <p:pic>
        <p:nvPicPr>
          <p:cNvPr id="9" name="Imagem 8" descr="DSCF7186.JPG"/>
          <p:cNvPicPr>
            <a:picLocks noChangeAspect="1"/>
          </p:cNvPicPr>
          <p:nvPr/>
        </p:nvPicPr>
        <p:blipFill>
          <a:blip r:embed="rId3" cstate="print"/>
          <a:stretch>
            <a:fillRect/>
          </a:stretch>
        </p:blipFill>
        <p:spPr>
          <a:xfrm>
            <a:off x="251520" y="1340768"/>
            <a:ext cx="4248472" cy="3186354"/>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n-US" b="1" dirty="0" smtClean="0">
                <a:solidFill>
                  <a:schemeClr val="tx1"/>
                </a:solidFill>
              </a:rPr>
              <a:t>ICT Workshop</a:t>
            </a:r>
            <a:endParaRPr lang="pt-PT" dirty="0">
              <a:solidFill>
                <a:schemeClr val="tx1"/>
              </a:solidFill>
            </a:endParaRPr>
          </a:p>
        </p:txBody>
      </p:sp>
      <p:sp>
        <p:nvSpPr>
          <p:cNvPr id="3" name="Marcador de Posição de Conteúdo 2"/>
          <p:cNvSpPr>
            <a:spLocks noGrp="1"/>
          </p:cNvSpPr>
          <p:nvPr>
            <p:ph sz="quarter" idx="1"/>
          </p:nvPr>
        </p:nvSpPr>
        <p:spPr>
          <a:xfrm>
            <a:off x="457200" y="1600200"/>
            <a:ext cx="7467600" cy="2764904"/>
          </a:xfrm>
        </p:spPr>
        <p:txBody>
          <a:bodyPr>
            <a:normAutofit lnSpcReduction="10000"/>
          </a:bodyPr>
          <a:lstStyle/>
          <a:p>
            <a:r>
              <a:rPr lang="en-US" dirty="0" smtClean="0"/>
              <a:t>Since January 2013;</a:t>
            </a:r>
          </a:p>
          <a:p>
            <a:r>
              <a:rPr lang="en-US" dirty="0" smtClean="0"/>
              <a:t>Teaching in an non formal way ICT to learners between 45 and 77 years old;</a:t>
            </a:r>
          </a:p>
          <a:p>
            <a:pPr algn="just"/>
            <a:r>
              <a:rPr lang="en-US" dirty="0" smtClean="0"/>
              <a:t>The main purpose is: Learn how to use a computer;  Get more confident using ICT and exploring communication over the internet with people from other countries. </a:t>
            </a:r>
            <a:endParaRPr lang="pt-PT" dirty="0" smtClean="0"/>
          </a:p>
          <a:p>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21</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Imagem 5" descr="_MG_0014.JPG"/>
          <p:cNvPicPr>
            <a:picLocks noChangeAspect="1"/>
          </p:cNvPicPr>
          <p:nvPr/>
        </p:nvPicPr>
        <p:blipFill>
          <a:blip r:embed="rId2" cstate="print"/>
          <a:stretch>
            <a:fillRect/>
          </a:stretch>
        </p:blipFill>
        <p:spPr>
          <a:xfrm>
            <a:off x="4788024" y="3789040"/>
            <a:ext cx="3996444" cy="2664296"/>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476672"/>
            <a:ext cx="7467600" cy="2088232"/>
          </a:xfrm>
        </p:spPr>
        <p:txBody>
          <a:bodyPr/>
          <a:lstStyle/>
          <a:p>
            <a:pPr algn="just"/>
            <a:r>
              <a:rPr lang="en-US" dirty="0" smtClean="0"/>
              <a:t>We have 2 groups, one from </a:t>
            </a:r>
            <a:r>
              <a:rPr lang="en-US" dirty="0" err="1" smtClean="0"/>
              <a:t>Vidigueira</a:t>
            </a:r>
            <a:r>
              <a:rPr lang="en-US" dirty="0" smtClean="0"/>
              <a:t> and Vila de </a:t>
            </a:r>
            <a:r>
              <a:rPr lang="en-US" dirty="0" err="1" smtClean="0"/>
              <a:t>Frades</a:t>
            </a:r>
            <a:r>
              <a:rPr lang="en-US" dirty="0" smtClean="0"/>
              <a:t> and a group of </a:t>
            </a:r>
            <a:r>
              <a:rPr lang="en-US" dirty="0" err="1" smtClean="0"/>
              <a:t>Pedrógão</a:t>
            </a:r>
            <a:r>
              <a:rPr lang="en-US" dirty="0" smtClean="0"/>
              <a:t>. </a:t>
            </a:r>
          </a:p>
          <a:p>
            <a:pPr algn="just"/>
            <a:r>
              <a:rPr lang="en-US" dirty="0" smtClean="0"/>
              <a:t>16 students.</a:t>
            </a:r>
          </a:p>
          <a:p>
            <a:pPr algn="just"/>
            <a:r>
              <a:rPr lang="en-US" dirty="0" smtClean="0"/>
              <a:t>The workshop takes place in </a:t>
            </a:r>
            <a:r>
              <a:rPr lang="en-US" dirty="0" err="1" smtClean="0"/>
              <a:t>Vidigueira</a:t>
            </a:r>
            <a:r>
              <a:rPr lang="en-US" dirty="0" smtClean="0"/>
              <a:t> at school "</a:t>
            </a:r>
            <a:r>
              <a:rPr lang="en-US" dirty="0" err="1" smtClean="0"/>
              <a:t>Escola</a:t>
            </a:r>
            <a:r>
              <a:rPr lang="en-US" dirty="0" smtClean="0"/>
              <a:t> </a:t>
            </a:r>
            <a:r>
              <a:rPr lang="en-US" dirty="0" err="1" smtClean="0"/>
              <a:t>Profissional</a:t>
            </a:r>
            <a:r>
              <a:rPr lang="en-US" dirty="0" smtClean="0"/>
              <a:t> </a:t>
            </a:r>
            <a:r>
              <a:rPr lang="en-US" dirty="0" err="1" smtClean="0"/>
              <a:t>Fialho</a:t>
            </a:r>
            <a:r>
              <a:rPr lang="en-US" dirty="0" smtClean="0"/>
              <a:t> de Almeida".</a:t>
            </a:r>
            <a:endParaRPr lang="pt-PT" dirty="0" smtClean="0"/>
          </a:p>
          <a:p>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22</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Imagem 5" descr="DSCF6936.JPG"/>
          <p:cNvPicPr>
            <a:picLocks noChangeAspect="1"/>
          </p:cNvPicPr>
          <p:nvPr/>
        </p:nvPicPr>
        <p:blipFill>
          <a:blip r:embed="rId2" cstate="print"/>
          <a:stretch>
            <a:fillRect/>
          </a:stretch>
        </p:blipFill>
        <p:spPr>
          <a:xfrm>
            <a:off x="1835696" y="2564904"/>
            <a:ext cx="5220072" cy="3915054"/>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457200" y="1600200"/>
            <a:ext cx="7467600" cy="2836912"/>
          </a:xfrm>
        </p:spPr>
        <p:txBody>
          <a:bodyPr/>
          <a:lstStyle/>
          <a:p>
            <a:pPr algn="just"/>
            <a:r>
              <a:rPr lang="en-US" dirty="0" smtClean="0">
                <a:latin typeface="Times New Roman" pitchFamily="18" charset="0"/>
                <a:cs typeface="Times New Roman" pitchFamily="18" charset="0"/>
              </a:rPr>
              <a:t>Sharing knowledge and competences;</a:t>
            </a:r>
          </a:p>
          <a:p>
            <a:pPr algn="just"/>
            <a:r>
              <a:rPr lang="en-US" dirty="0" smtClean="0">
                <a:latin typeface="Times New Roman" pitchFamily="18" charset="0"/>
                <a:cs typeface="Times New Roman" pitchFamily="18" charset="0"/>
              </a:rPr>
              <a:t>Learning about all the different cultures and traditions and observing different ways of working;</a:t>
            </a:r>
          </a:p>
          <a:p>
            <a:pPr algn="just"/>
            <a:r>
              <a:rPr lang="en-US" dirty="0" smtClean="0">
                <a:latin typeface="Times New Roman" pitchFamily="18" charset="0"/>
                <a:cs typeface="Times New Roman" pitchFamily="18" charset="0"/>
              </a:rPr>
              <a:t>Promoting an active integration and inspire respect for different cultures, as well as encourage communication between people from different countries, widening all the participants' horizons and expectations.   </a:t>
            </a:r>
            <a:endParaRPr lang="pt-PT" dirty="0" smtClean="0">
              <a:latin typeface="Times New Roman" pitchFamily="18" charset="0"/>
              <a:cs typeface="Times New Roman" pitchFamily="18" charset="0"/>
            </a:endParaRPr>
          </a:p>
          <a:p>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23</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6" name="Título 1"/>
          <p:cNvSpPr txBox="1">
            <a:spLocks noGrp="1"/>
          </p:cNvSpPr>
          <p:nvPr>
            <p:ph type="title"/>
          </p:nvPr>
        </p:nvSpPr>
        <p:spPr>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i="0" u="none" strike="noStrike" kern="1200" cap="none" spc="0" normalizeH="0" baseline="0" noProof="0" dirty="0" smtClean="0">
                <a:ln>
                  <a:noFill/>
                </a:ln>
                <a:solidFill>
                  <a:schemeClr val="tx1"/>
                </a:solidFill>
                <a:uLnTx/>
                <a:uFillTx/>
                <a:latin typeface="Times New Roman" pitchFamily="18" charset="0"/>
                <a:ea typeface="+mj-ea"/>
                <a:cs typeface="Times New Roman" pitchFamily="18" charset="0"/>
              </a:rPr>
              <a:t>Other skills</a:t>
            </a:r>
            <a:endParaRPr kumimoji="0" lang="pt-PT" sz="3600" i="0" u="none" strike="noStrike" kern="1200" cap="none" spc="0" normalizeH="0" baseline="0" noProof="0" dirty="0">
              <a:ln>
                <a:noFill/>
              </a:ln>
              <a:solidFill>
                <a:schemeClr val="tx1"/>
              </a:solidFill>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24</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Marcador de Posição de Conteúdo 5" descr="PA130740.JPG"/>
          <p:cNvPicPr>
            <a:picLocks noGrp="1" noChangeAspect="1"/>
          </p:cNvPicPr>
          <p:nvPr>
            <p:ph sz="quarter" idx="1"/>
          </p:nvPr>
        </p:nvPicPr>
        <p:blipFill>
          <a:blip r:embed="rId2" cstate="print"/>
          <a:stretch>
            <a:fillRect/>
          </a:stretch>
        </p:blipFill>
        <p:spPr>
          <a:xfrm>
            <a:off x="899592" y="476672"/>
            <a:ext cx="7324129" cy="5493097"/>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sz="quarter" idx="1"/>
          </p:nvPr>
        </p:nvSpPr>
        <p:spPr>
          <a:xfrm>
            <a:off x="571472" y="2643182"/>
            <a:ext cx="7467600" cy="900106"/>
          </a:xfrm>
        </p:spPr>
        <p:txBody>
          <a:bodyPr/>
          <a:lstStyle/>
          <a:p>
            <a:pPr algn="ctr"/>
            <a:r>
              <a:rPr lang="pt-PT" dirty="0" err="1" smtClean="0"/>
              <a:t>Thank</a:t>
            </a:r>
            <a:r>
              <a:rPr lang="pt-PT" dirty="0" smtClean="0"/>
              <a:t> </a:t>
            </a:r>
            <a:r>
              <a:rPr lang="pt-PT" dirty="0" err="1" smtClean="0"/>
              <a:t>you</a:t>
            </a:r>
            <a:r>
              <a:rPr lang="pt-PT" dirty="0" smtClean="0"/>
              <a:t> for </a:t>
            </a:r>
            <a:r>
              <a:rPr lang="pt-PT" dirty="0" err="1" smtClean="0"/>
              <a:t>your</a:t>
            </a:r>
            <a:r>
              <a:rPr lang="pt-PT" dirty="0" smtClean="0"/>
              <a:t> </a:t>
            </a:r>
            <a:r>
              <a:rPr lang="pt-PT" dirty="0" err="1" smtClean="0"/>
              <a:t>attention</a:t>
            </a:r>
            <a:r>
              <a:rPr lang="pt-PT" dirty="0" smtClean="0"/>
              <a:t>!</a:t>
            </a:r>
          </a:p>
          <a:p>
            <a:endParaRPr lang="pt-PT" dirty="0" smtClean="0"/>
          </a:p>
          <a:p>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25</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6" name="Imagem 5"/>
          <p:cNvPicPr/>
          <p:nvPr/>
        </p:nvPicPr>
        <p:blipFill>
          <a:blip r:embed="rId2" cstate="print"/>
          <a:srcRect/>
          <a:stretch>
            <a:fillRect/>
          </a:stretch>
        </p:blipFill>
        <p:spPr bwMode="auto">
          <a:xfrm>
            <a:off x="5429256" y="5000636"/>
            <a:ext cx="2536784" cy="1143008"/>
          </a:xfrm>
          <a:prstGeom prst="rect">
            <a:avLst/>
          </a:prstGeom>
          <a:noFill/>
          <a:ln w="9525">
            <a:noFill/>
            <a:miter lim="800000"/>
            <a:headEnd/>
            <a:tailEnd/>
          </a:ln>
        </p:spPr>
      </p:pic>
      <p:grpSp>
        <p:nvGrpSpPr>
          <p:cNvPr id="29698" name="Group 2"/>
          <p:cNvGrpSpPr>
            <a:grpSpLocks/>
          </p:cNvGrpSpPr>
          <p:nvPr/>
        </p:nvGrpSpPr>
        <p:grpSpPr bwMode="auto">
          <a:xfrm>
            <a:off x="285720" y="214290"/>
            <a:ext cx="8145521" cy="1214447"/>
            <a:chOff x="801" y="616"/>
            <a:chExt cx="10260" cy="1236"/>
          </a:xfrm>
        </p:grpSpPr>
        <p:grpSp>
          <p:nvGrpSpPr>
            <p:cNvPr id="29699" name="Group 3"/>
            <p:cNvGrpSpPr>
              <a:grpSpLocks/>
            </p:cNvGrpSpPr>
            <p:nvPr/>
          </p:nvGrpSpPr>
          <p:grpSpPr bwMode="auto">
            <a:xfrm>
              <a:off x="801" y="616"/>
              <a:ext cx="3420" cy="1236"/>
              <a:chOff x="801" y="616"/>
              <a:chExt cx="3420" cy="1236"/>
            </a:xfrm>
          </p:grpSpPr>
          <p:pic>
            <p:nvPicPr>
              <p:cNvPr id="29700" name="Picture 4" descr="Epfa5"/>
              <p:cNvPicPr>
                <a:picLocks noChangeAspect="1" noChangeArrowheads="1"/>
              </p:cNvPicPr>
              <p:nvPr/>
            </p:nvPicPr>
            <p:blipFill>
              <a:blip r:embed="rId3" cstate="print"/>
              <a:srcRect b="-1537"/>
              <a:stretch>
                <a:fillRect/>
              </a:stretch>
            </p:blipFill>
            <p:spPr bwMode="auto">
              <a:xfrm>
                <a:off x="801" y="616"/>
                <a:ext cx="3420" cy="1188"/>
              </a:xfrm>
              <a:prstGeom prst="rect">
                <a:avLst/>
              </a:prstGeom>
              <a:noFill/>
              <a:ln w="9525">
                <a:noFill/>
                <a:miter lim="800000"/>
                <a:headEnd/>
                <a:tailEnd/>
              </a:ln>
            </p:spPr>
          </p:pic>
          <p:sp>
            <p:nvSpPr>
              <p:cNvPr id="29701" name="Rectangle 5"/>
              <p:cNvSpPr>
                <a:spLocks noChangeArrowheads="1"/>
              </p:cNvSpPr>
              <p:nvPr/>
            </p:nvSpPr>
            <p:spPr bwMode="auto">
              <a:xfrm>
                <a:off x="2021" y="1672"/>
                <a:ext cx="1080" cy="18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pt-PT"/>
              </a:p>
            </p:txBody>
          </p:sp>
        </p:grpSp>
        <p:sp>
          <p:nvSpPr>
            <p:cNvPr id="29702" name="Line 6"/>
            <p:cNvSpPr>
              <a:spLocks noChangeShapeType="1"/>
            </p:cNvSpPr>
            <p:nvPr/>
          </p:nvSpPr>
          <p:spPr bwMode="auto">
            <a:xfrm flipV="1">
              <a:off x="3501" y="1183"/>
              <a:ext cx="7560" cy="3"/>
            </a:xfrm>
            <a:prstGeom prst="line">
              <a:avLst/>
            </a:prstGeom>
            <a:noFill/>
            <a:ln w="19050">
              <a:solidFill>
                <a:srgbClr val="C0C0C0"/>
              </a:solidFill>
              <a:round/>
              <a:headEnd/>
              <a:tailEnd/>
            </a:ln>
          </p:spPr>
          <p:txBody>
            <a:bodyPr vert="horz" wrap="square" lIns="91440" tIns="45720" rIns="91440" bIns="45720" numCol="1" anchor="t" anchorCtr="0" compatLnSpc="1">
              <a:prstTxWarp prst="textNoShape">
                <a:avLst/>
              </a:prstTxWarp>
            </a:bodyPr>
            <a:lstStyle/>
            <a:p>
              <a:endParaRPr lang="pt-PT"/>
            </a:p>
          </p:txBody>
        </p:sp>
      </p:grpSp>
      <p:sp>
        <p:nvSpPr>
          <p:cNvPr id="29703" name="Rectangle 7"/>
          <p:cNvSpPr>
            <a:spLocks noChangeArrowheads="1"/>
          </p:cNvSpPr>
          <p:nvPr/>
        </p:nvSpPr>
        <p:spPr bwMode="auto">
          <a:xfrm>
            <a:off x="214282" y="785794"/>
            <a:ext cx="8643934"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tab pos="2700338" algn="ctr"/>
                <a:tab pos="5400675" algn="r"/>
              </a:tabLst>
            </a:pPr>
            <a:r>
              <a:rPr kumimoji="0" lang="pt-PT" sz="1600" b="1" i="0" u="none" strike="noStrike" cap="none" normalizeH="0" baseline="0" dirty="0" smtClean="0">
                <a:ln>
                  <a:noFill/>
                </a:ln>
                <a:solidFill>
                  <a:schemeClr val="tx1"/>
                </a:solidFill>
                <a:effectLst/>
                <a:latin typeface="Agency FB" pitchFamily="34" charset="0"/>
                <a:ea typeface="Times New Roman" pitchFamily="18" charset="0"/>
                <a:cs typeface="Arial" pitchFamily="34" charset="0"/>
              </a:rPr>
              <a:t>Centro de Estudos e Formação Aquiles </a:t>
            </a:r>
            <a:r>
              <a:rPr kumimoji="0" lang="pt-PT" sz="1600" b="1" i="0" u="none" strike="noStrike" cap="none" normalizeH="0" baseline="0" dirty="0" err="1" smtClean="0">
                <a:ln>
                  <a:noFill/>
                </a:ln>
                <a:solidFill>
                  <a:schemeClr val="tx1"/>
                </a:solidFill>
                <a:effectLst/>
                <a:latin typeface="Agency FB" pitchFamily="34" charset="0"/>
                <a:ea typeface="Times New Roman" pitchFamily="18" charset="0"/>
                <a:cs typeface="Arial" pitchFamily="34" charset="0"/>
              </a:rPr>
              <a:t>Estaço</a:t>
            </a:r>
            <a:r>
              <a:rPr kumimoji="0" lang="pt-PT" sz="1600" b="1" i="0" u="none" strike="noStrike" cap="none" normalizeH="0" baseline="0" dirty="0" smtClean="0">
                <a:ln>
                  <a:noFill/>
                </a:ln>
                <a:solidFill>
                  <a:schemeClr val="tx1"/>
                </a:solidFill>
                <a:effectLst/>
                <a:latin typeface="Agency FB" pitchFamily="34" charset="0"/>
                <a:ea typeface="Times New Roman" pitchFamily="18" charset="0"/>
                <a:cs typeface="Arial" pitchFamily="34" charset="0"/>
              </a:rPr>
              <a:t>, Lda.</a:t>
            </a:r>
            <a:endParaRPr kumimoji="0" lang="pt-PT"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tab pos="2700338" algn="ctr"/>
                <a:tab pos="5400675" algn="r"/>
              </a:tabLst>
            </a:pPr>
            <a:r>
              <a:rPr kumimoji="0" lang="pt-PT" sz="1600" b="1" i="0" u="none" strike="noStrike" cap="none" normalizeH="0" baseline="0" dirty="0" smtClean="0">
                <a:ln>
                  <a:noFill/>
                </a:ln>
                <a:solidFill>
                  <a:schemeClr val="tx1"/>
                </a:solidFill>
                <a:effectLst/>
                <a:latin typeface="Agency FB" pitchFamily="34" charset="0"/>
                <a:ea typeface="Times New Roman" pitchFamily="18" charset="0"/>
                <a:cs typeface="Arial" pitchFamily="34" charset="0"/>
              </a:rPr>
              <a:t>Escola Profissional Fialho de Almeida</a:t>
            </a:r>
            <a:endParaRPr kumimoji="0" lang="pt-PT"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tab pos="2700338" algn="ctr"/>
                <a:tab pos="5400675" algn="r"/>
              </a:tabLst>
            </a:pPr>
            <a:r>
              <a:rPr kumimoji="0" lang="pt-PT" sz="1600" b="0" i="0" u="none" strike="noStrike" cap="none" normalizeH="0" baseline="0" dirty="0" smtClean="0">
                <a:ln>
                  <a:noFill/>
                </a:ln>
                <a:solidFill>
                  <a:schemeClr val="tx1"/>
                </a:solidFill>
                <a:effectLst/>
                <a:latin typeface="Agency FB" pitchFamily="34" charset="0"/>
                <a:ea typeface="Times New Roman" pitchFamily="18" charset="0"/>
                <a:cs typeface="Arial" pitchFamily="34" charset="0"/>
              </a:rPr>
              <a:t>Vidigueira</a:t>
            </a:r>
            <a:endParaRPr kumimoji="0" lang="pt-PT"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tab pos="2700338" algn="ctr"/>
                <a:tab pos="5400675" algn="r"/>
              </a:tabLst>
            </a:pPr>
            <a:r>
              <a:rPr kumimoji="0" lang="pt-PT" sz="1600" b="0" i="0" u="none" strike="noStrike" cap="none" normalizeH="0" baseline="0" dirty="0" smtClean="0">
                <a:ln>
                  <a:noFill/>
                </a:ln>
                <a:solidFill>
                  <a:schemeClr val="tx1"/>
                </a:solidFill>
                <a:effectLst/>
                <a:latin typeface="Agency FB" pitchFamily="34" charset="0"/>
                <a:ea typeface="Times New Roman" pitchFamily="18" charset="0"/>
                <a:cs typeface="Arial" pitchFamily="34" charset="0"/>
              </a:rPr>
              <a:t>Portugal</a:t>
            </a:r>
            <a:endParaRPr kumimoji="0" lang="pt-PT"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PT" b="1" dirty="0" smtClean="0">
                <a:solidFill>
                  <a:schemeClr val="tx1"/>
                </a:solidFill>
              </a:rPr>
              <a:t>Vidigueira</a:t>
            </a:r>
            <a:endParaRPr lang="pt-PT" b="1" dirty="0">
              <a:solidFill>
                <a:schemeClr val="tx1"/>
              </a:solidFill>
            </a:endParaRPr>
          </a:p>
        </p:txBody>
      </p:sp>
      <p:pic>
        <p:nvPicPr>
          <p:cNvPr id="6" name="Marcador de Posição de Conteúdo 5" descr="mapa_concelho.jpg"/>
          <p:cNvPicPr>
            <a:picLocks noGrp="1" noChangeAspect="1"/>
          </p:cNvPicPr>
          <p:nvPr>
            <p:ph sz="quarter" idx="1"/>
          </p:nvPr>
        </p:nvPicPr>
        <p:blipFill>
          <a:blip r:embed="rId2" cstate="print"/>
          <a:stretch>
            <a:fillRect/>
          </a:stretch>
        </p:blipFill>
        <p:spPr>
          <a:xfrm>
            <a:off x="732641" y="1600200"/>
            <a:ext cx="6916717" cy="4873625"/>
          </a:xfrm>
        </p:spPr>
      </p:pic>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3</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b="1" smtClean="0">
                <a:solidFill>
                  <a:schemeClr val="tx1"/>
                </a:solidFill>
                <a:latin typeface="Times New Roman" pitchFamily="18" charset="0"/>
                <a:cs typeface="Times New Roman" pitchFamily="18" charset="0"/>
              </a:rPr>
              <a:t>Our </a:t>
            </a:r>
            <a:r>
              <a:rPr sz="3200" b="1" smtClean="0">
                <a:solidFill>
                  <a:schemeClr val="tx1"/>
                </a:solidFill>
                <a:latin typeface="Times New Roman" pitchFamily="18" charset="0"/>
                <a:cs typeface="Times New Roman" pitchFamily="18" charset="0"/>
              </a:rPr>
              <a:t>Institution</a:t>
            </a:r>
            <a:endParaRPr lang="pt-PT" sz="3200" b="1" dirty="0">
              <a:solidFill>
                <a:schemeClr val="tx1"/>
              </a:solidFill>
              <a:latin typeface="Times New Roman" pitchFamily="18" charset="0"/>
              <a:cs typeface="Times New Roman" pitchFamily="18" charset="0"/>
            </a:endParaRPr>
          </a:p>
        </p:txBody>
      </p:sp>
      <p:sp>
        <p:nvSpPr>
          <p:cNvPr id="3" name="Marcador de Posição de Conteúdo 2"/>
          <p:cNvSpPr>
            <a:spLocks noGrp="1"/>
          </p:cNvSpPr>
          <p:nvPr>
            <p:ph sz="quarter" idx="1"/>
          </p:nvPr>
        </p:nvSpPr>
        <p:spPr/>
        <p:txBody>
          <a:bodyPr>
            <a:normAutofit/>
          </a:bodyPr>
          <a:lstStyle/>
          <a:p>
            <a:pPr algn="just"/>
            <a:r>
              <a:rPr b="1" u="sng" dirty="0" smtClean="0">
                <a:solidFill>
                  <a:schemeClr val="tx1"/>
                </a:solidFill>
                <a:latin typeface="Times New Roman" pitchFamily="18" charset="0"/>
                <a:cs typeface="Times New Roman" pitchFamily="18" charset="0"/>
              </a:rPr>
              <a:t>Centro de </a:t>
            </a:r>
            <a:r>
              <a:rPr b="1" u="sng" dirty="0" err="1" smtClean="0">
                <a:solidFill>
                  <a:schemeClr val="tx1"/>
                </a:solidFill>
                <a:latin typeface="Times New Roman" pitchFamily="18" charset="0"/>
                <a:cs typeface="Times New Roman" pitchFamily="18" charset="0"/>
              </a:rPr>
              <a:t>Estudos</a:t>
            </a:r>
            <a:r>
              <a:rPr b="1" u="sng" dirty="0" smtClean="0">
                <a:solidFill>
                  <a:schemeClr val="tx1"/>
                </a:solidFill>
                <a:latin typeface="Times New Roman" pitchFamily="18" charset="0"/>
                <a:cs typeface="Times New Roman" pitchFamily="18" charset="0"/>
              </a:rPr>
              <a:t> e </a:t>
            </a:r>
            <a:r>
              <a:rPr b="1" u="sng" dirty="0" err="1" smtClean="0">
                <a:solidFill>
                  <a:schemeClr val="tx1"/>
                </a:solidFill>
                <a:latin typeface="Times New Roman" pitchFamily="18" charset="0"/>
                <a:cs typeface="Times New Roman" pitchFamily="18" charset="0"/>
              </a:rPr>
              <a:t>Formação</a:t>
            </a:r>
            <a:r>
              <a:rPr b="1" u="sng" dirty="0" smtClean="0">
                <a:solidFill>
                  <a:schemeClr val="tx1"/>
                </a:solidFill>
                <a:latin typeface="Times New Roman" pitchFamily="18" charset="0"/>
                <a:cs typeface="Times New Roman" pitchFamily="18" charset="0"/>
              </a:rPr>
              <a:t> </a:t>
            </a:r>
            <a:r>
              <a:rPr b="1" u="sng" dirty="0" err="1" smtClean="0">
                <a:solidFill>
                  <a:schemeClr val="tx1"/>
                </a:solidFill>
                <a:latin typeface="Times New Roman" pitchFamily="18" charset="0"/>
                <a:cs typeface="Times New Roman" pitchFamily="18" charset="0"/>
              </a:rPr>
              <a:t>Aquiles</a:t>
            </a:r>
            <a:r>
              <a:rPr b="1" u="sng" dirty="0" smtClean="0">
                <a:solidFill>
                  <a:schemeClr val="tx1"/>
                </a:solidFill>
                <a:latin typeface="Times New Roman" pitchFamily="18" charset="0"/>
                <a:cs typeface="Times New Roman" pitchFamily="18" charset="0"/>
              </a:rPr>
              <a:t> </a:t>
            </a:r>
            <a:r>
              <a:rPr b="1" u="sng" dirty="0" err="1" smtClean="0">
                <a:solidFill>
                  <a:schemeClr val="tx1"/>
                </a:solidFill>
                <a:latin typeface="Times New Roman" pitchFamily="18" charset="0"/>
                <a:cs typeface="Times New Roman" pitchFamily="18" charset="0"/>
              </a:rPr>
              <a:t>Estaço</a:t>
            </a:r>
            <a:r>
              <a:rPr b="1" u="sng" dirty="0" smtClean="0">
                <a:solidFill>
                  <a:schemeClr val="tx1"/>
                </a:solidFill>
                <a:latin typeface="Times New Roman" pitchFamily="18" charset="0"/>
                <a:cs typeface="Times New Roman" pitchFamily="18" charset="0"/>
              </a:rPr>
              <a:t>, </a:t>
            </a:r>
            <a:r>
              <a:rPr b="1" u="sng" dirty="0" err="1" smtClean="0">
                <a:solidFill>
                  <a:schemeClr val="tx1"/>
                </a:solidFill>
                <a:latin typeface="Times New Roman" pitchFamily="18" charset="0"/>
                <a:cs typeface="Times New Roman" pitchFamily="18" charset="0"/>
              </a:rPr>
              <a:t>Lda</a:t>
            </a:r>
            <a:r>
              <a:rPr b="1" dirty="0" smtClean="0">
                <a:solidFill>
                  <a:schemeClr val="tx1"/>
                </a:solidFill>
                <a:latin typeface="Times New Roman" pitchFamily="18" charset="0"/>
                <a:cs typeface="Times New Roman" pitchFamily="18" charset="0"/>
              </a:rPr>
              <a:t> </a:t>
            </a:r>
            <a:r>
              <a:rPr lang="en-GB" b="1" dirty="0" smtClean="0">
                <a:solidFill>
                  <a:schemeClr val="tx1"/>
                </a:solidFill>
                <a:latin typeface="Times New Roman" pitchFamily="18" charset="0"/>
                <a:cs typeface="Times New Roman" pitchFamily="18" charset="0"/>
              </a:rPr>
              <a:t>(Portugal)</a:t>
            </a:r>
            <a:r>
              <a:rPr lang="en-GB" dirty="0" smtClean="0">
                <a:solidFill>
                  <a:schemeClr val="tx1"/>
                </a:solidFill>
                <a:latin typeface="Times New Roman" pitchFamily="18" charset="0"/>
                <a:cs typeface="Times New Roman" pitchFamily="18" charset="0"/>
              </a:rPr>
              <a:t> is a Private enterprise in </a:t>
            </a:r>
            <a:r>
              <a:rPr lang="en-GB" dirty="0" err="1" smtClean="0">
                <a:solidFill>
                  <a:schemeClr val="tx1"/>
                </a:solidFill>
                <a:latin typeface="Times New Roman" pitchFamily="18" charset="0"/>
                <a:cs typeface="Times New Roman" pitchFamily="18" charset="0"/>
              </a:rPr>
              <a:t>theaching</a:t>
            </a:r>
            <a:r>
              <a:rPr lang="en-GB" dirty="0" smtClean="0">
                <a:solidFill>
                  <a:schemeClr val="tx1"/>
                </a:solidFill>
                <a:latin typeface="Times New Roman" pitchFamily="18" charset="0"/>
                <a:cs typeface="Times New Roman" pitchFamily="18" charset="0"/>
              </a:rPr>
              <a:t> area that owns Professional School </a:t>
            </a:r>
            <a:r>
              <a:rPr lang="en-GB" dirty="0" err="1" smtClean="0">
                <a:solidFill>
                  <a:schemeClr val="tx1"/>
                </a:solidFill>
                <a:latin typeface="Times New Roman" pitchFamily="18" charset="0"/>
                <a:cs typeface="Times New Roman" pitchFamily="18" charset="0"/>
              </a:rPr>
              <a:t>Fialho</a:t>
            </a:r>
            <a:r>
              <a:rPr lang="en-GB" dirty="0" smtClean="0">
                <a:solidFill>
                  <a:schemeClr val="tx1"/>
                </a:solidFill>
                <a:latin typeface="Times New Roman" pitchFamily="18" charset="0"/>
                <a:cs typeface="Times New Roman" pitchFamily="18" charset="0"/>
              </a:rPr>
              <a:t> de Almeida and, at the same time, is the promoting entity of this project. </a:t>
            </a:r>
          </a:p>
          <a:p>
            <a:endParaRPr lang="pt-PT" dirty="0"/>
          </a:p>
        </p:txBody>
      </p:sp>
      <p:sp>
        <p:nvSpPr>
          <p:cNvPr id="5" name="Marcador de Posição do Número do Diapositivo 4"/>
          <p:cNvSpPr>
            <a:spLocks noGrp="1"/>
          </p:cNvSpPr>
          <p:nvPr>
            <p:ph type="sldNum" sz="quarter" idx="15"/>
          </p:nvPr>
        </p:nvSpPr>
        <p:spPr/>
        <p:txBody>
          <a:bodyPr/>
          <a:lstStyle/>
          <a:p>
            <a:fld id="{CF7A2BDD-D331-44F0-96AA-4FB4ED497064}" type="slidenum">
              <a:rPr lang="pt-PT" smtClean="0"/>
              <a:pPr/>
              <a:t>4</a:t>
            </a:fld>
            <a:endParaRPr lang="pt-PT"/>
          </a:p>
        </p:txBody>
      </p:sp>
      <p:sp>
        <p:nvSpPr>
          <p:cNvPr id="4" name="Marcador de Posição do Rodapé 3"/>
          <p:cNvSpPr>
            <a:spLocks noGrp="1"/>
          </p:cNvSpPr>
          <p:nvPr>
            <p:ph type="ftr" sz="quarter" idx="16"/>
          </p:nvPr>
        </p:nvSpPr>
        <p:spPr/>
        <p:txBody>
          <a:bodyPr/>
          <a:lstStyle/>
          <a:p>
            <a:r>
              <a:rPr lang="pt-PT" smtClean="0"/>
              <a:t>Long Life Learning Programme_Grundtvig</a:t>
            </a:r>
            <a:endParaRPr lang="pt-PT"/>
          </a:p>
        </p:txBody>
      </p:sp>
      <p:pic>
        <p:nvPicPr>
          <p:cNvPr id="6" name="Imagem 5" descr="IMG_3127.JPG"/>
          <p:cNvPicPr>
            <a:picLocks noChangeAspect="1"/>
          </p:cNvPicPr>
          <p:nvPr/>
        </p:nvPicPr>
        <p:blipFill>
          <a:blip r:embed="rId2" cstate="print"/>
          <a:stretch>
            <a:fillRect/>
          </a:stretch>
        </p:blipFill>
        <p:spPr>
          <a:xfrm>
            <a:off x="2123728" y="3188973"/>
            <a:ext cx="4680520" cy="3120347"/>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5</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7" name="Marcador de Posição de Conteúdo 6"/>
          <p:cNvSpPr>
            <a:spLocks noGrp="1"/>
          </p:cNvSpPr>
          <p:nvPr>
            <p:ph sz="quarter" idx="1"/>
          </p:nvPr>
        </p:nvSpPr>
        <p:spPr>
          <a:xfrm>
            <a:off x="457200" y="908720"/>
            <a:ext cx="7467600" cy="5565232"/>
          </a:xfrm>
        </p:spPr>
        <p:txBody>
          <a:bodyPr/>
          <a:lstStyle/>
          <a:p>
            <a:pPr algn="just"/>
            <a:r>
              <a:rPr lang="en-GB" dirty="0" smtClean="0">
                <a:latin typeface="Times New Roman" pitchFamily="18" charset="0"/>
                <a:cs typeface="Times New Roman" pitchFamily="18" charset="0"/>
              </a:rPr>
              <a:t>This Centre was created on the 1</a:t>
            </a:r>
            <a:r>
              <a:rPr lang="en-GB" baseline="30000" dirty="0" smtClean="0">
                <a:latin typeface="Times New Roman" pitchFamily="18" charset="0"/>
                <a:cs typeface="Times New Roman" pitchFamily="18" charset="0"/>
              </a:rPr>
              <a:t>st</a:t>
            </a:r>
            <a:r>
              <a:rPr lang="en-GB" dirty="0" smtClean="0">
                <a:latin typeface="Times New Roman" pitchFamily="18" charset="0"/>
                <a:cs typeface="Times New Roman" pitchFamily="18" charset="0"/>
              </a:rPr>
              <a:t> September 1999 and it is the owner of the Vocational School - </a:t>
            </a:r>
            <a:r>
              <a:rPr lang="en-GB" dirty="0" err="1" smtClean="0">
                <a:latin typeface="Times New Roman" pitchFamily="18" charset="0"/>
                <a:cs typeface="Times New Roman" pitchFamily="18" charset="0"/>
              </a:rPr>
              <a:t>Escola</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Profissional</a:t>
            </a:r>
            <a:r>
              <a:rPr lang="en-GB" dirty="0" smtClean="0">
                <a:latin typeface="Times New Roman" pitchFamily="18" charset="0"/>
                <a:cs typeface="Times New Roman" pitchFamily="18" charset="0"/>
              </a:rPr>
              <a:t> </a:t>
            </a:r>
            <a:r>
              <a:rPr lang="en-GB" dirty="0" err="1" smtClean="0">
                <a:latin typeface="Times New Roman" pitchFamily="18" charset="0"/>
                <a:cs typeface="Times New Roman" pitchFamily="18" charset="0"/>
              </a:rPr>
              <a:t>Fialho</a:t>
            </a:r>
            <a:r>
              <a:rPr lang="en-GB" dirty="0" smtClean="0">
                <a:latin typeface="Times New Roman" pitchFamily="18" charset="0"/>
                <a:cs typeface="Times New Roman" pitchFamily="18" charset="0"/>
              </a:rPr>
              <a:t> de Almeida (EPFA);</a:t>
            </a:r>
          </a:p>
          <a:p>
            <a:pPr algn="just"/>
            <a:r>
              <a:rPr lang="en-GB" dirty="0" smtClean="0">
                <a:latin typeface="Times New Roman" pitchFamily="18" charset="0"/>
                <a:cs typeface="Times New Roman" pitchFamily="18" charset="0"/>
              </a:rPr>
              <a:t>It provides professional or vocational courses (7 courses) that give the students secondary and professional qualifications. The School was born from a contract between the Portuguese Ministry of Education and two City Halls (in July, 1991);</a:t>
            </a:r>
          </a:p>
          <a:p>
            <a:pPr algn="just"/>
            <a:r>
              <a:rPr lang="en-GB" dirty="0" smtClean="0">
                <a:latin typeface="Times New Roman" pitchFamily="18" charset="0"/>
                <a:cs typeface="Times New Roman" pitchFamily="18" charset="0"/>
              </a:rPr>
              <a:t>UFCD (studies for adult people, to improve professional skills);</a:t>
            </a:r>
          </a:p>
          <a:p>
            <a:pPr algn="just"/>
            <a:r>
              <a:rPr lang="en-GB" dirty="0" smtClean="0">
                <a:latin typeface="Times New Roman" pitchFamily="18" charset="0"/>
                <a:cs typeface="Times New Roman" pitchFamily="18" charset="0"/>
              </a:rPr>
              <a:t>The City Hall of  </a:t>
            </a:r>
            <a:r>
              <a:rPr lang="en-GB" dirty="0" err="1" smtClean="0">
                <a:latin typeface="Times New Roman" pitchFamily="18" charset="0"/>
                <a:cs typeface="Times New Roman" pitchFamily="18" charset="0"/>
              </a:rPr>
              <a:t>Vidigueira</a:t>
            </a:r>
            <a:r>
              <a:rPr lang="en-GB" dirty="0" smtClean="0">
                <a:latin typeface="Times New Roman" pitchFamily="18" charset="0"/>
                <a:cs typeface="Times New Roman" pitchFamily="18" charset="0"/>
              </a:rPr>
              <a:t> is, now, the school’s owner. </a:t>
            </a:r>
          </a:p>
          <a:p>
            <a:endParaRPr lang="pt-PT"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6</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7" name="Marcador de Posição de Conteúdo 6"/>
          <p:cNvSpPr>
            <a:spLocks noGrp="1"/>
          </p:cNvSpPr>
          <p:nvPr>
            <p:ph sz="quarter" idx="1"/>
          </p:nvPr>
        </p:nvSpPr>
        <p:spPr>
          <a:xfrm>
            <a:off x="457200" y="1142984"/>
            <a:ext cx="7467600" cy="5330968"/>
          </a:xfrm>
        </p:spPr>
        <p:txBody>
          <a:bodyPr/>
          <a:lstStyle/>
          <a:p>
            <a:pPr algn="just"/>
            <a:r>
              <a:rPr lang="en-US" dirty="0" smtClean="0">
                <a:latin typeface="Times New Roman" pitchFamily="18" charset="0"/>
                <a:cs typeface="Times New Roman" pitchFamily="18" charset="0"/>
              </a:rPr>
              <a:t>The school promotes international projects since 2003: Leonardo </a:t>
            </a:r>
            <a:r>
              <a:rPr lang="en-US" dirty="0" err="1" smtClean="0">
                <a:latin typeface="Times New Roman" pitchFamily="18" charset="0"/>
                <a:cs typeface="Times New Roman" pitchFamily="18" charset="0"/>
              </a:rPr>
              <a:t>da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Vinci_Mobility</a:t>
            </a:r>
            <a:r>
              <a:rPr lang="en-US" dirty="0" smtClean="0">
                <a:latin typeface="Times New Roman" pitchFamily="18" charset="0"/>
                <a:cs typeface="Times New Roman" pitchFamily="18" charset="0"/>
              </a:rPr>
              <a:t> and Partnerships, Comenius Bilateral and Multilateral, Comenius </a:t>
            </a:r>
            <a:r>
              <a:rPr lang="en-US" dirty="0" err="1" smtClean="0">
                <a:latin typeface="Times New Roman" pitchFamily="18" charset="0"/>
                <a:cs typeface="Times New Roman" pitchFamily="18" charset="0"/>
              </a:rPr>
              <a:t>Assistent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Grundtvig</a:t>
            </a:r>
            <a:r>
              <a:rPr lang="en-US" dirty="0" smtClean="0">
                <a:latin typeface="Times New Roman" pitchFamily="18" charset="0"/>
                <a:cs typeface="Times New Roman" pitchFamily="18" charset="0"/>
              </a:rPr>
              <a:t> and it is also responsible for local projects.</a:t>
            </a:r>
          </a:p>
          <a:p>
            <a:endParaRPr lang="pt-PT" dirty="0"/>
          </a:p>
        </p:txBody>
      </p:sp>
      <p:pic>
        <p:nvPicPr>
          <p:cNvPr id="9" name="Picture 2" descr="C:\Users\bete\Desktop\Fotos_Actividades Escola\Actividades Escolares\II Encontro de Mobilidade\_MG_7343.JPG"/>
          <p:cNvPicPr>
            <a:picLocks noChangeAspect="1" noChangeArrowheads="1"/>
          </p:cNvPicPr>
          <p:nvPr/>
        </p:nvPicPr>
        <p:blipFill>
          <a:blip r:embed="rId2" cstate="print"/>
          <a:srcRect/>
          <a:stretch>
            <a:fillRect/>
          </a:stretch>
        </p:blipFill>
        <p:spPr bwMode="auto">
          <a:xfrm>
            <a:off x="2214546" y="2984256"/>
            <a:ext cx="4805726" cy="3203817"/>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PT" sz="2800" b="1" dirty="0" err="1" smtClean="0">
                <a:solidFill>
                  <a:schemeClr val="tx1"/>
                </a:solidFill>
                <a:latin typeface="Times New Roman" pitchFamily="18" charset="0"/>
                <a:cs typeface="Times New Roman" pitchFamily="18" charset="0"/>
              </a:rPr>
              <a:t>Grundtvig</a:t>
            </a:r>
            <a:r>
              <a:rPr lang="pt-PT" sz="2800" b="1" dirty="0" smtClean="0">
                <a:solidFill>
                  <a:schemeClr val="tx1"/>
                </a:solidFill>
                <a:latin typeface="Times New Roman" pitchFamily="18" charset="0"/>
                <a:cs typeface="Times New Roman" pitchFamily="18" charset="0"/>
              </a:rPr>
              <a:t> Project 2007_09</a:t>
            </a:r>
            <a:endParaRPr lang="pt-PT" dirty="0"/>
          </a:p>
        </p:txBody>
      </p:sp>
      <p:sp>
        <p:nvSpPr>
          <p:cNvPr id="3" name="Marcador de Posição de Conteúdo 2"/>
          <p:cNvSpPr>
            <a:spLocks noGrp="1"/>
          </p:cNvSpPr>
          <p:nvPr>
            <p:ph sz="quarter" idx="1"/>
          </p:nvPr>
        </p:nvSpPr>
        <p:spPr>
          <a:xfrm>
            <a:off x="457200" y="1600200"/>
            <a:ext cx="7467600" cy="1468760"/>
          </a:xfrm>
        </p:spPr>
        <p:txBody>
          <a:bodyPr/>
          <a:lstStyle/>
          <a:p>
            <a:r>
              <a:rPr lang="pt-PT" dirty="0" err="1" smtClean="0"/>
              <a:t>Theme</a:t>
            </a:r>
            <a:r>
              <a:rPr lang="pt-PT" dirty="0" smtClean="0"/>
              <a:t>: 55+…</a:t>
            </a:r>
            <a:r>
              <a:rPr lang="pt-PT" dirty="0" err="1" smtClean="0"/>
              <a:t>Aims</a:t>
            </a:r>
            <a:r>
              <a:rPr lang="pt-PT" dirty="0" smtClean="0"/>
              <a:t> for </a:t>
            </a:r>
            <a:r>
              <a:rPr lang="pt-PT" dirty="0" err="1" smtClean="0"/>
              <a:t>the</a:t>
            </a:r>
            <a:r>
              <a:rPr lang="pt-PT" dirty="0" smtClean="0"/>
              <a:t> future</a:t>
            </a:r>
          </a:p>
          <a:p>
            <a:r>
              <a:rPr lang="en-GB" dirty="0" smtClean="0">
                <a:latin typeface="Times New Roman" pitchFamily="18" charset="0"/>
                <a:cs typeface="Times New Roman" pitchFamily="18" charset="0"/>
              </a:rPr>
              <a:t>Portugal; Germany; Latvia; Luxembourg; Denmark</a:t>
            </a:r>
          </a:p>
          <a:p>
            <a:r>
              <a:rPr lang="en-GB" dirty="0" smtClean="0">
                <a:latin typeface="Times New Roman" pitchFamily="18" charset="0"/>
                <a:cs typeface="Times New Roman" pitchFamily="18" charset="0"/>
              </a:rPr>
              <a:t>Activities: ICT; English for 2 years</a:t>
            </a:r>
          </a:p>
          <a:p>
            <a:endParaRPr lang="pt-PT" dirty="0"/>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7</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sp>
        <p:nvSpPr>
          <p:cNvPr id="6" name="Título 1"/>
          <p:cNvSpPr txBox="1">
            <a:spLocks/>
          </p:cNvSpPr>
          <p:nvPr/>
        </p:nvSpPr>
        <p:spPr>
          <a:xfrm>
            <a:off x="683568" y="3140968"/>
            <a:ext cx="7467600" cy="710952"/>
          </a:xfrm>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2800" b="1" i="0" u="none" strike="noStrike" kern="1200" cap="small" spc="0" normalizeH="0" baseline="0" noProof="0" dirty="0" err="1" smtClean="0">
                <a:ln>
                  <a:noFill/>
                </a:ln>
                <a:solidFill>
                  <a:schemeClr val="tx1"/>
                </a:solidFill>
                <a:effectLst/>
                <a:uLnTx/>
                <a:uFillTx/>
                <a:latin typeface="Times New Roman" pitchFamily="18" charset="0"/>
                <a:ea typeface="+mj-ea"/>
                <a:cs typeface="Times New Roman" pitchFamily="18" charset="0"/>
              </a:rPr>
              <a:t>Grundtvig</a:t>
            </a:r>
            <a:r>
              <a:rPr kumimoji="0" lang="pt-PT" sz="2800" b="1" i="0" u="none" strike="noStrike" kern="1200" cap="small" spc="0" normalizeH="0" baseline="0" noProof="0" dirty="0" smtClean="0">
                <a:ln>
                  <a:noFill/>
                </a:ln>
                <a:solidFill>
                  <a:schemeClr val="tx1"/>
                </a:solidFill>
                <a:effectLst/>
                <a:uLnTx/>
                <a:uFillTx/>
                <a:latin typeface="Times New Roman" pitchFamily="18" charset="0"/>
                <a:ea typeface="+mj-ea"/>
                <a:cs typeface="Times New Roman" pitchFamily="18" charset="0"/>
              </a:rPr>
              <a:t> Project 2010_12</a:t>
            </a:r>
            <a:endParaRPr kumimoji="0" lang="pt-PT" sz="3000" b="0" i="0" u="none" strike="noStrike" kern="1200" cap="small" spc="0" normalizeH="0" baseline="0" noProof="0" dirty="0">
              <a:ln>
                <a:noFill/>
              </a:ln>
              <a:solidFill>
                <a:schemeClr val="tx2"/>
              </a:solidFill>
              <a:effectLst/>
              <a:uLnTx/>
              <a:uFillTx/>
              <a:latin typeface="+mj-lt"/>
              <a:ea typeface="+mj-ea"/>
              <a:cs typeface="+mj-cs"/>
            </a:endParaRPr>
          </a:p>
        </p:txBody>
      </p:sp>
      <p:sp>
        <p:nvSpPr>
          <p:cNvPr id="7" name="Marcador de Posição de Conteúdo 2"/>
          <p:cNvSpPr txBox="1">
            <a:spLocks/>
          </p:cNvSpPr>
          <p:nvPr/>
        </p:nvSpPr>
        <p:spPr>
          <a:xfrm>
            <a:off x="609600" y="3861048"/>
            <a:ext cx="7467600" cy="2592288"/>
          </a:xfrm>
          <a:prstGeom prst="rect">
            <a:avLst/>
          </a:prstGeom>
        </p:spPr>
        <p:txBody>
          <a:bodyPr vert="horz">
            <a:normAutofit lnSpcReduction="10000"/>
          </a:bodyPr>
          <a:lstStyle/>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lang="pt-PT" sz="2400" dirty="0" err="1" smtClean="0"/>
              <a:t>Theme</a:t>
            </a:r>
            <a:r>
              <a:rPr lang="pt-PT" sz="2400" dirty="0" smtClean="0"/>
              <a:t>: “</a:t>
            </a:r>
            <a:r>
              <a:rPr lang="pt-PT" sz="2400" dirty="0" err="1" smtClean="0"/>
              <a:t>Helpull</a:t>
            </a:r>
            <a:r>
              <a:rPr lang="pt-PT" sz="2400" dirty="0" smtClean="0"/>
              <a:t> </a:t>
            </a:r>
            <a:r>
              <a:rPr lang="pt-PT" sz="2400" dirty="0" err="1" smtClean="0"/>
              <a:t>small</a:t>
            </a:r>
            <a:r>
              <a:rPr lang="pt-PT" sz="2400" dirty="0" smtClean="0"/>
              <a:t> </a:t>
            </a:r>
            <a:r>
              <a:rPr lang="pt-PT" sz="2400" dirty="0" err="1" smtClean="0"/>
              <a:t>communities</a:t>
            </a:r>
            <a:r>
              <a:rPr lang="pt-PT" sz="2400" dirty="0" smtClean="0"/>
              <a:t>”</a:t>
            </a:r>
            <a:endParaRPr kumimoji="0" lang="pt-PT" sz="2400" b="0" i="0" u="none" strike="noStrike" kern="1200" cap="none" spc="0" normalizeH="0" baseline="0" noProof="0" dirty="0" smtClean="0">
              <a:ln>
                <a:noFill/>
              </a:ln>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kumimoji="0" lang="en-GB" sz="2400" b="0" i="0" u="none" strike="noStrike" kern="1200" cap="none" spc="0" normalizeH="0" baseline="0" noProof="0" dirty="0" smtClean="0">
                <a:ln>
                  <a:noFill/>
                </a:ln>
                <a:effectLst/>
                <a:uLnTx/>
                <a:uFillTx/>
                <a:latin typeface="Times New Roman" pitchFamily="18" charset="0"/>
                <a:ea typeface="+mn-ea"/>
                <a:cs typeface="Times New Roman" pitchFamily="18" charset="0"/>
              </a:rPr>
              <a:t>Portugal; Germany; Latvia; Poland; Italy</a:t>
            </a:r>
            <a:endParaRPr lang="en-GB" sz="2400" dirty="0" smtClean="0">
              <a:latin typeface="Times New Roman" pitchFamily="18" charset="0"/>
              <a:cs typeface="Times New Roman" pitchFamily="18" charset="0"/>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kumimoji="0" lang="en-GB" sz="2400" b="0" i="0" u="none" strike="noStrike" kern="1200" cap="none" spc="0" normalizeH="0" baseline="0" noProof="0" dirty="0" smtClean="0">
                <a:ln>
                  <a:noFill/>
                </a:ln>
                <a:effectLst/>
                <a:uLnTx/>
                <a:uFillTx/>
                <a:latin typeface="Times New Roman" pitchFamily="18" charset="0"/>
                <a:ea typeface="+mn-ea"/>
                <a:cs typeface="Times New Roman" pitchFamily="18" charset="0"/>
              </a:rPr>
              <a:t>Activities</a:t>
            </a:r>
            <a:r>
              <a:rPr lang="en-GB" sz="2400" dirty="0" smtClean="0">
                <a:solidFill>
                  <a:srgbClr val="7030A0"/>
                </a:solidFill>
                <a:latin typeface="Times New Roman" pitchFamily="18" charset="0"/>
                <a:cs typeface="Times New Roman" pitchFamily="18" charset="0"/>
              </a:rPr>
              <a:t>/</a:t>
            </a:r>
            <a:r>
              <a:rPr lang="pt-PT" sz="2400" dirty="0" smtClean="0">
                <a:latin typeface="Times New Roman" pitchFamily="18" charset="0"/>
                <a:cs typeface="Times New Roman" pitchFamily="18" charset="0"/>
              </a:rPr>
              <a:t>Workshops:  </a:t>
            </a:r>
            <a:r>
              <a:rPr lang="en-GB" sz="2400" dirty="0" smtClean="0">
                <a:latin typeface="Times New Roman" pitchFamily="18" charset="0"/>
                <a:cs typeface="Times New Roman" pitchFamily="18" charset="0"/>
              </a:rPr>
              <a:t>Psychological Therapy</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lang="en-GB" sz="2400" dirty="0" smtClean="0">
                <a:latin typeface="Times New Roman" pitchFamily="18" charset="0"/>
                <a:cs typeface="Times New Roman" pitchFamily="18" charset="0"/>
              </a:rPr>
              <a:t>Plastic and handicraft  </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lang="en-GB" sz="2400" dirty="0" smtClean="0">
                <a:latin typeface="Times New Roman" pitchFamily="18" charset="0"/>
                <a:cs typeface="Times New Roman" pitchFamily="18" charset="0"/>
              </a:rPr>
              <a:t>Drama </a:t>
            </a: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lang="en-GB" sz="2400" dirty="0" smtClean="0">
                <a:latin typeface="Times New Roman" pitchFamily="18" charset="0"/>
                <a:cs typeface="Times New Roman" pitchFamily="18" charset="0"/>
              </a:rPr>
              <a:t>ICT a</a:t>
            </a:r>
            <a:r>
              <a:rPr lang="en-US" sz="2400" dirty="0" err="1" smtClean="0">
                <a:latin typeface="Times New Roman" pitchFamily="18" charset="0"/>
                <a:cs typeface="Times New Roman" pitchFamily="18" charset="0"/>
              </a:rPr>
              <a:t>nd</a:t>
            </a:r>
            <a:r>
              <a:rPr lang="en-US" sz="2400" dirty="0" smtClean="0">
                <a:latin typeface="Times New Roman" pitchFamily="18" charset="0"/>
                <a:cs typeface="Times New Roman" pitchFamily="18" charset="0"/>
              </a:rPr>
              <a:t> English.</a:t>
            </a:r>
            <a:endParaRPr kumimoji="0" lang="en-GB" sz="2400" i="0" u="none" strike="noStrike" kern="1200" cap="none" spc="0" normalizeH="0" baseline="0" noProof="0" dirty="0" smtClean="0">
              <a:ln>
                <a:noFill/>
              </a:ln>
              <a:solidFill>
                <a:srgbClr val="7030A0"/>
              </a:solidFill>
              <a:effectLst/>
              <a:uLnTx/>
              <a:uFillTx/>
              <a:latin typeface="Times New Roman" pitchFamily="18" charset="0"/>
              <a:ea typeface="+mn-ea"/>
              <a:cs typeface="Times New Roman" pitchFamily="18" charset="0"/>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endParaRPr kumimoji="0" lang="pt-PT"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a:buChar char=""/>
              <a:tabLst/>
              <a:defRPr/>
            </a:pPr>
            <a:endParaRPr kumimoji="0" lang="pt-PT"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85720" y="500042"/>
            <a:ext cx="8686800" cy="838200"/>
          </a:xfrm>
        </p:spPr>
        <p:txBody>
          <a:bodyPr>
            <a:normAutofit fontScale="90000"/>
          </a:bodyPr>
          <a:lstStyle/>
          <a:p>
            <a:pPr algn="ctr"/>
            <a:r>
              <a:rPr b="1" smtClean="0">
                <a:solidFill>
                  <a:schemeClr val="tx1"/>
                </a:solidFill>
                <a:latin typeface="Times New Roman" pitchFamily="18" charset="0"/>
                <a:cs typeface="Times New Roman" pitchFamily="18" charset="0"/>
              </a:rPr>
              <a:t/>
            </a:r>
            <a:br>
              <a:rPr b="1" smtClean="0">
                <a:solidFill>
                  <a:schemeClr val="tx1"/>
                </a:solidFill>
                <a:latin typeface="Times New Roman" pitchFamily="18" charset="0"/>
                <a:cs typeface="Times New Roman" pitchFamily="18" charset="0"/>
              </a:rPr>
            </a:br>
            <a:endParaRPr lang="pt-PT" sz="3600" b="1" dirty="0">
              <a:solidFill>
                <a:schemeClr val="tx1"/>
              </a:solidFill>
              <a:latin typeface="Times New Roman" pitchFamily="18" charset="0"/>
              <a:cs typeface="Times New Roman" pitchFamily="18" charset="0"/>
            </a:endParaRPr>
          </a:p>
        </p:txBody>
      </p:sp>
      <p:sp>
        <p:nvSpPr>
          <p:cNvPr id="3" name="Marcador de Posição de Conteúdo 2"/>
          <p:cNvSpPr>
            <a:spLocks noGrp="1"/>
          </p:cNvSpPr>
          <p:nvPr>
            <p:ph sz="quarter" idx="1"/>
          </p:nvPr>
        </p:nvSpPr>
        <p:spPr>
          <a:xfrm>
            <a:off x="395536" y="476672"/>
            <a:ext cx="8267728" cy="2226548"/>
          </a:xfrm>
        </p:spPr>
        <p:txBody>
          <a:bodyPr>
            <a:normAutofit/>
          </a:bodyPr>
          <a:lstStyle/>
          <a:p>
            <a:pPr algn="ctr"/>
            <a:endParaRPr lang="pt-PT" sz="3200" b="1" dirty="0" smtClean="0">
              <a:latin typeface="Times New Roman" pitchFamily="18" charset="0"/>
              <a:cs typeface="Times New Roman" pitchFamily="18" charset="0"/>
            </a:endParaRPr>
          </a:p>
          <a:p>
            <a:endParaRPr lang="en-GB" dirty="0" smtClean="0">
              <a:solidFill>
                <a:schemeClr val="tx1"/>
              </a:solidFill>
              <a:latin typeface="Times New Roman" pitchFamily="18" charset="0"/>
              <a:cs typeface="Times New Roman" pitchFamily="18" charset="0"/>
            </a:endParaRPr>
          </a:p>
        </p:txBody>
      </p:sp>
      <p:sp>
        <p:nvSpPr>
          <p:cNvPr id="5" name="Marcador de Posição do Número do Diapositivo 4"/>
          <p:cNvSpPr>
            <a:spLocks noGrp="1"/>
          </p:cNvSpPr>
          <p:nvPr>
            <p:ph type="sldNum" sz="quarter" idx="15"/>
          </p:nvPr>
        </p:nvSpPr>
        <p:spPr/>
        <p:txBody>
          <a:bodyPr/>
          <a:lstStyle/>
          <a:p>
            <a:fld id="{CF7A2BDD-D331-44F0-96AA-4FB4ED497064}" type="slidenum">
              <a:rPr lang="pt-PT" smtClean="0"/>
              <a:pPr/>
              <a:t>8</a:t>
            </a:fld>
            <a:endParaRPr lang="pt-PT"/>
          </a:p>
        </p:txBody>
      </p:sp>
      <p:pic>
        <p:nvPicPr>
          <p:cNvPr id="6" name="Picture 2" descr="C:\Users\bete\Documents\Grundtvig 2010\Fotos worshop_Psicologia\Vila de Frades 2011\V de F e Pedrogão\Estrada da vida.JPG"/>
          <p:cNvPicPr>
            <a:picLocks noChangeAspect="1" noChangeArrowheads="1"/>
          </p:cNvPicPr>
          <p:nvPr/>
        </p:nvPicPr>
        <p:blipFill>
          <a:blip r:embed="rId2" cstate="print"/>
          <a:srcRect/>
          <a:stretch>
            <a:fillRect/>
          </a:stretch>
        </p:blipFill>
        <p:spPr bwMode="auto">
          <a:xfrm>
            <a:off x="395536" y="260648"/>
            <a:ext cx="4000528" cy="3000396"/>
          </a:xfrm>
          <a:prstGeom prst="rect">
            <a:avLst/>
          </a:prstGeom>
          <a:noFill/>
          <a:ln>
            <a:solidFill>
              <a:schemeClr val="accent1"/>
            </a:solidFill>
          </a:ln>
        </p:spPr>
      </p:pic>
      <p:pic>
        <p:nvPicPr>
          <p:cNvPr id="7" name="Picture 2" descr="C:\Users\bete\Documents\Grundtvig 2010\2 Newsletter\Portugal\Workshop de Trabalhos Manuais\P1270050.JPG"/>
          <p:cNvPicPr>
            <a:picLocks noChangeAspect="1" noChangeArrowheads="1"/>
          </p:cNvPicPr>
          <p:nvPr/>
        </p:nvPicPr>
        <p:blipFill>
          <a:blip r:embed="rId3" cstate="print"/>
          <a:srcRect/>
          <a:stretch>
            <a:fillRect/>
          </a:stretch>
        </p:blipFill>
        <p:spPr bwMode="auto">
          <a:xfrm>
            <a:off x="4692013" y="278650"/>
            <a:ext cx="3912435" cy="2934326"/>
          </a:xfrm>
          <a:prstGeom prst="rect">
            <a:avLst/>
          </a:prstGeom>
          <a:noFill/>
          <a:ln>
            <a:solidFill>
              <a:schemeClr val="accent1"/>
            </a:solidFill>
          </a:ln>
        </p:spPr>
      </p:pic>
      <p:pic>
        <p:nvPicPr>
          <p:cNvPr id="8" name="Picture 3" descr="C:\Users\bete\Documents\Grundtvig 2010\2 Newsletter\Portugal\Workshop de Trabalhos Manuais\P1140015.JPG"/>
          <p:cNvPicPr>
            <a:picLocks noChangeAspect="1" noChangeArrowheads="1"/>
          </p:cNvPicPr>
          <p:nvPr/>
        </p:nvPicPr>
        <p:blipFill>
          <a:blip r:embed="rId4" cstate="print"/>
          <a:srcRect/>
          <a:stretch>
            <a:fillRect/>
          </a:stretch>
        </p:blipFill>
        <p:spPr bwMode="auto">
          <a:xfrm>
            <a:off x="467544" y="3391144"/>
            <a:ext cx="3960440" cy="2970330"/>
          </a:xfrm>
          <a:prstGeom prst="rect">
            <a:avLst/>
          </a:prstGeom>
          <a:noFill/>
          <a:ln>
            <a:solidFill>
              <a:schemeClr val="accent1"/>
            </a:solidFill>
          </a:ln>
        </p:spPr>
      </p:pic>
      <p:pic>
        <p:nvPicPr>
          <p:cNvPr id="9" name="Imagem 8" descr="IMG_0256.JPG"/>
          <p:cNvPicPr>
            <a:picLocks noChangeAspect="1"/>
          </p:cNvPicPr>
          <p:nvPr/>
        </p:nvPicPr>
        <p:blipFill>
          <a:blip r:embed="rId5" cstate="print"/>
          <a:stretch>
            <a:fillRect/>
          </a:stretch>
        </p:blipFill>
        <p:spPr>
          <a:xfrm>
            <a:off x="4644008" y="3428999"/>
            <a:ext cx="3995936" cy="2959953"/>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PT" b="1" dirty="0" err="1" smtClean="0">
                <a:solidFill>
                  <a:schemeClr val="tx1"/>
                </a:solidFill>
                <a:latin typeface="Times New Roman" pitchFamily="18" charset="0"/>
                <a:cs typeface="Times New Roman" pitchFamily="18" charset="0"/>
              </a:rPr>
              <a:t>Study</a:t>
            </a:r>
            <a:r>
              <a:rPr lang="pt-PT" b="1" dirty="0" smtClean="0">
                <a:solidFill>
                  <a:schemeClr val="tx1"/>
                </a:solidFill>
                <a:latin typeface="Times New Roman" pitchFamily="18" charset="0"/>
                <a:cs typeface="Times New Roman" pitchFamily="18" charset="0"/>
              </a:rPr>
              <a:t> </a:t>
            </a:r>
            <a:r>
              <a:rPr lang="pt-PT" b="1" dirty="0" err="1" smtClean="0">
                <a:solidFill>
                  <a:schemeClr val="tx1"/>
                </a:solidFill>
                <a:latin typeface="Times New Roman" pitchFamily="18" charset="0"/>
                <a:cs typeface="Times New Roman" pitchFamily="18" charset="0"/>
              </a:rPr>
              <a:t>Visits</a:t>
            </a:r>
            <a:endParaRPr lang="pt-PT" b="1" dirty="0">
              <a:solidFill>
                <a:schemeClr val="tx1"/>
              </a:solidFill>
              <a:latin typeface="Times New Roman" pitchFamily="18" charset="0"/>
              <a:cs typeface="Times New Roman" pitchFamily="18" charset="0"/>
            </a:endParaRPr>
          </a:p>
        </p:txBody>
      </p:sp>
      <p:sp>
        <p:nvSpPr>
          <p:cNvPr id="4" name="Marcador de Posição do Número do Diapositivo 3"/>
          <p:cNvSpPr>
            <a:spLocks noGrp="1"/>
          </p:cNvSpPr>
          <p:nvPr>
            <p:ph type="sldNum" sz="quarter" idx="15"/>
          </p:nvPr>
        </p:nvSpPr>
        <p:spPr/>
        <p:txBody>
          <a:bodyPr/>
          <a:lstStyle/>
          <a:p>
            <a:fld id="{CF7A2BDD-D331-44F0-96AA-4FB4ED497064}" type="slidenum">
              <a:rPr lang="pt-PT" smtClean="0">
                <a:solidFill>
                  <a:schemeClr val="accent1">
                    <a:shade val="75000"/>
                  </a:schemeClr>
                </a:solidFill>
              </a:rPr>
              <a:pPr/>
              <a:t>9</a:t>
            </a:fld>
            <a:endParaRPr lang="pt-PT">
              <a:solidFill>
                <a:schemeClr val="accent1">
                  <a:shade val="75000"/>
                </a:schemeClr>
              </a:solidFill>
            </a:endParaRPr>
          </a:p>
        </p:txBody>
      </p:sp>
      <p:sp>
        <p:nvSpPr>
          <p:cNvPr id="5" name="Marcador de Posição do Rodapé 4"/>
          <p:cNvSpPr>
            <a:spLocks noGrp="1"/>
          </p:cNvSpPr>
          <p:nvPr>
            <p:ph type="ftr" sz="quarter" idx="16"/>
          </p:nvPr>
        </p:nvSpPr>
        <p:spPr/>
        <p:txBody>
          <a:bodyPr/>
          <a:lstStyle/>
          <a:p>
            <a:pPr algn="r"/>
            <a:r>
              <a:rPr lang="pt-PT" smtClean="0">
                <a:solidFill>
                  <a:schemeClr val="accent1">
                    <a:shade val="75000"/>
                  </a:schemeClr>
                </a:solidFill>
              </a:rPr>
              <a:t>Long Life Learning Programme_Grundtvig</a:t>
            </a:r>
            <a:endParaRPr lang="pt-PT">
              <a:solidFill>
                <a:schemeClr val="accent1">
                  <a:shade val="75000"/>
                </a:schemeClr>
              </a:solidFill>
            </a:endParaRPr>
          </a:p>
        </p:txBody>
      </p:sp>
      <p:pic>
        <p:nvPicPr>
          <p:cNvPr id="7170" name="Picture 2" descr="C:\Users\bete\Documents\Grundtvig 2010\2 Newsletter\Portugal\Visita Museu\DSCF3158.JPG"/>
          <p:cNvPicPr>
            <a:picLocks noGrp="1" noChangeAspect="1" noChangeArrowheads="1"/>
          </p:cNvPicPr>
          <p:nvPr>
            <p:ph sz="quarter" idx="1"/>
          </p:nvPr>
        </p:nvPicPr>
        <p:blipFill>
          <a:blip r:embed="rId2" cstate="print"/>
          <a:srcRect/>
          <a:stretch>
            <a:fillRect/>
          </a:stretch>
        </p:blipFill>
        <p:spPr bwMode="auto">
          <a:xfrm>
            <a:off x="251520" y="1412776"/>
            <a:ext cx="3936437" cy="2952328"/>
          </a:xfrm>
          <a:prstGeom prst="rect">
            <a:avLst/>
          </a:prstGeom>
          <a:noFill/>
          <a:ln>
            <a:solidFill>
              <a:schemeClr val="accent1"/>
            </a:solidFill>
          </a:ln>
        </p:spPr>
      </p:pic>
      <p:pic>
        <p:nvPicPr>
          <p:cNvPr id="7171" name="Picture 3" descr="C:\Users\bete\Documents\Grundtvig 2010\2 Newsletter\Portugal\Visita Museu\DSCF3197.JPG"/>
          <p:cNvPicPr>
            <a:picLocks noChangeAspect="1" noChangeArrowheads="1"/>
          </p:cNvPicPr>
          <p:nvPr/>
        </p:nvPicPr>
        <p:blipFill>
          <a:blip r:embed="rId3" cstate="print"/>
          <a:srcRect/>
          <a:stretch>
            <a:fillRect/>
          </a:stretch>
        </p:blipFill>
        <p:spPr bwMode="auto">
          <a:xfrm>
            <a:off x="4355976" y="3356992"/>
            <a:ext cx="3524243" cy="2643182"/>
          </a:xfrm>
          <a:prstGeom prst="rect">
            <a:avLst/>
          </a:prstGeom>
          <a:noFill/>
          <a:ln>
            <a:solidFill>
              <a:schemeClr val="accent1"/>
            </a:solidFill>
          </a:ln>
        </p:spPr>
      </p:pic>
      <p:pic>
        <p:nvPicPr>
          <p:cNvPr id="7172" name="Picture 4" descr="C:\Users\bete\Documents\Grundtvig 2010\2 Newsletter\Portugal\Visita Museu\DSCF3160.JPG"/>
          <p:cNvPicPr>
            <a:picLocks noChangeAspect="1" noChangeArrowheads="1"/>
          </p:cNvPicPr>
          <p:nvPr/>
        </p:nvPicPr>
        <p:blipFill>
          <a:blip r:embed="rId4" cstate="print"/>
          <a:srcRect/>
          <a:stretch>
            <a:fillRect/>
          </a:stretch>
        </p:blipFill>
        <p:spPr bwMode="auto">
          <a:xfrm>
            <a:off x="5292080" y="476672"/>
            <a:ext cx="3333741" cy="2500306"/>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nte">
  <a:themeElements>
    <a:clrScheme name="Mirante">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nte">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nte">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FAF3E8"/>
      </a:lt2>
      <a:accent1>
        <a:srgbClr val="5C83B4"/>
      </a:accent1>
      <a:accent2>
        <a:srgbClr val="C0504D"/>
      </a:accent2>
      <a:accent3>
        <a:srgbClr val="9DBB61"/>
      </a:accent3>
      <a:accent4>
        <a:srgbClr val="8066A0"/>
      </a:accent4>
      <a:accent5>
        <a:srgbClr val="4BACC6"/>
      </a:accent5>
      <a:accent6>
        <a:srgbClr val="F59D5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Jheng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ajorFont>
      <a:minorFont>
        <a:latin typeface="Calibri"/>
        <a:ea typeface=""/>
        <a:cs typeface=""/>
        <a:font script="Grek" typeface=""/>
        <a:font script="Cyrl" typeface=""/>
        <a:font script="Jpan" typeface="ＭＳ Ｐゴシック"/>
        <a:font script="Hang" typeface="맑은 고딕"/>
        <a:font script="Hans" typeface="宋体"/>
        <a:font script="Hant" typeface="PMingLiu"/>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inorFont>
    </a:fontScheme>
    <a:fmtScheme name="Office">
      <a:fillStyleLst>
        <a:solidFill>
          <a:schemeClr val="phClr">
            <a:tint val="100000"/>
            <a:shade val="100000"/>
            <a:satMod val="100000"/>
          </a:schemeClr>
        </a:solidFill>
        <a:gradFill rotWithShape="1">
          <a:gsLst>
            <a:gs pos="0">
              <a:schemeClr val="phClr">
                <a:tint val="65000"/>
                <a:shade val="100000"/>
                <a:satMod val="133000"/>
              </a:schemeClr>
            </a:gs>
            <a:gs pos="15000">
              <a:schemeClr val="phClr">
                <a:tint val="50000"/>
                <a:shade val="100000"/>
                <a:satMod val="140000"/>
              </a:schemeClr>
            </a:gs>
            <a:gs pos="100000">
              <a:schemeClr val="phClr">
                <a:tint val="10000"/>
                <a:shade val="100000"/>
                <a:satMod val="135000"/>
              </a:schemeClr>
            </a:gs>
          </a:gsLst>
          <a:lin ang="16200000" scaled="1"/>
        </a:gradFill>
        <a:gradFill rotWithShape="1">
          <a:gsLst>
            <a:gs pos="0">
              <a:schemeClr val="phClr">
                <a:tint val="100000"/>
                <a:shade val="75000"/>
                <a:satMod val="160000"/>
              </a:schemeClr>
            </a:gs>
            <a:gs pos="62000">
              <a:schemeClr val="phClr">
                <a:tint val="100000"/>
                <a:shade val="100000"/>
                <a:satMod val="125000"/>
              </a:schemeClr>
            </a:gs>
            <a:gs pos="100000">
              <a:schemeClr val="phClr">
                <a:tint val="80000"/>
                <a:shade val="100000"/>
                <a:satMod val="140000"/>
              </a:schemeClr>
            </a:gs>
          </a:gsLst>
          <a:lin ang="16200000" scaled="1"/>
        </a:gradFill>
      </a:fillStyleLst>
      <a:lnStyleLst>
        <a:ln w="12700">
          <a:solidFill>
            <a:schemeClr val="phClr"/>
          </a:solidFill>
          <a:prstDash val="solid"/>
        </a:ln>
        <a:ln w="25400">
          <a:solidFill>
            <a:schemeClr val="phClr"/>
          </a:solidFill>
          <a:prstDash val="solid"/>
        </a:ln>
        <a:ln w="38100">
          <a:solidFill>
            <a:schemeClr val="phClr"/>
          </a:solidFill>
          <a:prstDash val="solid"/>
        </a:ln>
      </a:lnStyleLst>
      <a:effectStyleLst>
        <a:effectStyle>
          <a:effectLst>
            <a:outerShdw blurRad="50800" dist="25400" dir="5400000">
              <a:srgbClr val="000000">
                <a:alpha val="43137"/>
              </a:srgbClr>
            </a:outerShdw>
          </a:effectLst>
        </a:effectStyle>
        <a:effectStyle>
          <a:effectLst>
            <a:outerShdw blurRad="50800" dist="38100" dir="5400000">
              <a:srgbClr val="000000">
                <a:alpha val="61176"/>
              </a:srgbClr>
            </a:outerShdw>
          </a:effectLst>
          <a:scene3d>
            <a:camera prst="orthographicFront" fov="0">
              <a:rot lat="0" lon="0" rev="0"/>
            </a:camera>
            <a:lightRig rig="contrasting" dir="t">
              <a:rot lat="0" lon="0" rev="16500000"/>
            </a:lightRig>
          </a:scene3d>
          <a:sp3d contourW="12700" prstMaterial="powder">
            <a:bevelT h="50800"/>
            <a:contourClr>
              <a:schemeClr val="phClr">
                <a:tint val="100000"/>
                <a:shade val="100000"/>
                <a:satMod val="100000"/>
              </a:schemeClr>
            </a:contourClr>
          </a:sp3d>
        </a:effectStyle>
        <a:effectStyle>
          <a:effectLst>
            <a:reflection blurRad="12700" stA="25000" endPos="28000" dist="38100" dir="5400000" sy="-100000" rotWithShape="0"/>
          </a:effectLst>
          <a:scene3d>
            <a:camera prst="orthographicFront" fov="0">
              <a:rot lat="0" lon="0" rev="0"/>
            </a:camera>
            <a:lightRig rig="threePt" dir="t">
              <a:rot lat="0" lon="0" rev="0"/>
            </a:lightRig>
          </a:scene3d>
          <a:sp3d>
            <a:bevelT w="139700" h="38100"/>
            <a:contourClr>
              <a:schemeClr val="phClr">
                <a:tint val="100000"/>
                <a:shade val="100000"/>
                <a:satMod val="100000"/>
              </a:schemeClr>
            </a:contourClr>
          </a:sp3d>
        </a:effectStyle>
      </a:effectStyleLst>
      <a:bgFillStyleLst>
        <a:solidFill>
          <a:schemeClr val="phClr">
            <a:tint val="100000"/>
            <a:shade val="100000"/>
            <a:satMod val="100000"/>
          </a:schemeClr>
        </a:solidFill>
        <a:gradFill rotWithShape="1">
          <a:gsLst>
            <a:gs pos="0">
              <a:schemeClr val="phClr">
                <a:shade val="50000"/>
                <a:satMod val="145000"/>
              </a:schemeClr>
            </a:gs>
            <a:gs pos="40000">
              <a:schemeClr val="phClr">
                <a:shade val="70000"/>
                <a:satMod val="145000"/>
              </a:schemeClr>
            </a:gs>
            <a:gs pos="100000">
              <a:schemeClr val="phClr">
                <a:tint val="85000"/>
                <a:satMod val="15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FAF3E8"/>
      </a:lt2>
      <a:accent1>
        <a:srgbClr val="5C83B4"/>
      </a:accent1>
      <a:accent2>
        <a:srgbClr val="C0504D"/>
      </a:accent2>
      <a:accent3>
        <a:srgbClr val="9DBB61"/>
      </a:accent3>
      <a:accent4>
        <a:srgbClr val="8066A0"/>
      </a:accent4>
      <a:accent5>
        <a:srgbClr val="4BACC6"/>
      </a:accent5>
      <a:accent6>
        <a:srgbClr val="F59D5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Jheng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ajorFont>
      <a:minorFont>
        <a:latin typeface="Calibri"/>
        <a:ea typeface=""/>
        <a:cs typeface=""/>
        <a:font script="Grek" typeface=""/>
        <a:font script="Cyrl" typeface=""/>
        <a:font script="Jpan" typeface="ＭＳ Ｐゴシック"/>
        <a:font script="Hang" typeface="맑은 고딕"/>
        <a:font script="Hans" typeface="宋体"/>
        <a:font script="Hant" typeface="PMingLiu"/>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inorFont>
    </a:fontScheme>
    <a:fmtScheme name="Office">
      <a:fillStyleLst>
        <a:solidFill>
          <a:schemeClr val="phClr">
            <a:tint val="100000"/>
            <a:shade val="100000"/>
            <a:satMod val="100000"/>
          </a:schemeClr>
        </a:solidFill>
        <a:gradFill rotWithShape="1">
          <a:gsLst>
            <a:gs pos="0">
              <a:schemeClr val="phClr">
                <a:tint val="65000"/>
                <a:shade val="100000"/>
                <a:satMod val="133000"/>
              </a:schemeClr>
            </a:gs>
            <a:gs pos="15000">
              <a:schemeClr val="phClr">
                <a:tint val="50000"/>
                <a:shade val="100000"/>
                <a:satMod val="140000"/>
              </a:schemeClr>
            </a:gs>
            <a:gs pos="100000">
              <a:schemeClr val="phClr">
                <a:tint val="10000"/>
                <a:shade val="100000"/>
                <a:satMod val="135000"/>
              </a:schemeClr>
            </a:gs>
          </a:gsLst>
          <a:lin ang="16200000" scaled="1"/>
        </a:gradFill>
        <a:gradFill rotWithShape="1">
          <a:gsLst>
            <a:gs pos="0">
              <a:schemeClr val="phClr">
                <a:tint val="100000"/>
                <a:shade val="75000"/>
                <a:satMod val="160000"/>
              </a:schemeClr>
            </a:gs>
            <a:gs pos="62000">
              <a:schemeClr val="phClr">
                <a:tint val="100000"/>
                <a:shade val="100000"/>
                <a:satMod val="125000"/>
              </a:schemeClr>
            </a:gs>
            <a:gs pos="100000">
              <a:schemeClr val="phClr">
                <a:tint val="80000"/>
                <a:shade val="100000"/>
                <a:satMod val="140000"/>
              </a:schemeClr>
            </a:gs>
          </a:gsLst>
          <a:lin ang="16200000" scaled="1"/>
        </a:gradFill>
      </a:fillStyleLst>
      <a:lnStyleLst>
        <a:ln w="12700">
          <a:solidFill>
            <a:schemeClr val="phClr"/>
          </a:solidFill>
          <a:prstDash val="solid"/>
        </a:ln>
        <a:ln w="25400">
          <a:solidFill>
            <a:schemeClr val="phClr"/>
          </a:solidFill>
          <a:prstDash val="solid"/>
        </a:ln>
        <a:ln w="38100">
          <a:solidFill>
            <a:schemeClr val="phClr"/>
          </a:solidFill>
          <a:prstDash val="solid"/>
        </a:ln>
      </a:lnStyleLst>
      <a:effectStyleLst>
        <a:effectStyle>
          <a:effectLst>
            <a:outerShdw blurRad="50800" dist="25400" dir="5400000">
              <a:srgbClr val="000000">
                <a:alpha val="43137"/>
              </a:srgbClr>
            </a:outerShdw>
          </a:effectLst>
        </a:effectStyle>
        <a:effectStyle>
          <a:effectLst>
            <a:outerShdw blurRad="50800" dist="38100" dir="5400000">
              <a:srgbClr val="000000">
                <a:alpha val="61176"/>
              </a:srgbClr>
            </a:outerShdw>
          </a:effectLst>
          <a:scene3d>
            <a:camera prst="orthographicFront" fov="0">
              <a:rot lat="0" lon="0" rev="0"/>
            </a:camera>
            <a:lightRig rig="contrasting" dir="t">
              <a:rot lat="0" lon="0" rev="16500000"/>
            </a:lightRig>
          </a:scene3d>
          <a:sp3d contourW="12700" prstMaterial="powder">
            <a:bevelT h="50800"/>
            <a:contourClr>
              <a:schemeClr val="phClr">
                <a:tint val="100000"/>
                <a:shade val="100000"/>
                <a:satMod val="100000"/>
              </a:schemeClr>
            </a:contourClr>
          </a:sp3d>
        </a:effectStyle>
        <a:effectStyle>
          <a:effectLst>
            <a:reflection blurRad="12700" stA="25000" endPos="28000" dist="38100" dir="5400000" sy="-100000" rotWithShape="0"/>
          </a:effectLst>
          <a:scene3d>
            <a:camera prst="orthographicFront" fov="0">
              <a:rot lat="0" lon="0" rev="0"/>
            </a:camera>
            <a:lightRig rig="threePt" dir="t">
              <a:rot lat="0" lon="0" rev="0"/>
            </a:lightRig>
          </a:scene3d>
          <a:sp3d>
            <a:bevelT w="139700" h="38100"/>
            <a:contourClr>
              <a:schemeClr val="phClr">
                <a:tint val="100000"/>
                <a:shade val="100000"/>
                <a:satMod val="100000"/>
              </a:schemeClr>
            </a:contourClr>
          </a:sp3d>
        </a:effectStyle>
      </a:effectStyleLst>
      <a:bgFillStyleLst>
        <a:solidFill>
          <a:schemeClr val="phClr">
            <a:tint val="100000"/>
            <a:shade val="100000"/>
            <a:satMod val="100000"/>
          </a:schemeClr>
        </a:solidFill>
        <a:gradFill rotWithShape="1">
          <a:gsLst>
            <a:gs pos="0">
              <a:schemeClr val="phClr">
                <a:shade val="50000"/>
                <a:satMod val="145000"/>
              </a:schemeClr>
            </a:gs>
            <a:gs pos="40000">
              <a:schemeClr val="phClr">
                <a:shade val="70000"/>
                <a:satMod val="145000"/>
              </a:schemeClr>
            </a:gs>
            <a:gs pos="100000">
              <a:schemeClr val="phClr">
                <a:tint val="85000"/>
                <a:satMod val="15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mplateFile" ma:contentTypeID="0x0101005EB5FCBB1E5ECD4D83FA6E62BA4F98FF04003B76559807ED7042AFCC9CD6E0E16B7A" ma:contentTypeVersion="29" ma:contentTypeDescription="Create a new document." ma:contentTypeScope="" ma:versionID="53d80e7e6bbe8a7acf7fd5f73d5be94b"/>
</file>

<file path=customXml/item3.xml><?xml version="1.0" encoding="utf-8"?>
<p:properties xmlns:p="http://schemas.microsoft.com/office/2006/metadata/properties" xmlns:xsi="http://www.w3.org/2001/XMLSchema-instance" xmlns:pc="http://schemas.microsoft.com/office/infopath/2007/PartnerControls"/>
</file>

<file path=customXml/itemProps1.xml><?xml version="1.0" encoding="utf-8"?>
<ds:datastoreItem xmlns:ds="http://schemas.openxmlformats.org/officeDocument/2006/customXml" ds:itemID="{C08C0BA4-48D3-4105-8CA1-1A8840393E45}">
  <ds:schemaRefs>
    <ds:schemaRef ds:uri="http://schemas.microsoft.com/sharepoint/v3/contenttype/forms"/>
  </ds:schemaRefs>
</ds:datastoreItem>
</file>

<file path=customXml/itemProps2.xml><?xml version="1.0" encoding="utf-8"?>
<ds:datastoreItem xmlns:ds="http://schemas.openxmlformats.org/officeDocument/2006/customXml" ds:itemID="{AD4AF8B1-39F0-4592-AED9-FA5C0B770507}">
  <ds:schemaRefs>
    <ds:schemaRef ds:uri="http://schemas.microsoft.com/office/2006/metadata/contentType"/>
    <ds:schemaRef ds:uri="http://schemas.microsoft.com/office/2006/metadata/properties/metaAttributes"/>
  </ds:schemaRefs>
</ds:datastoreItem>
</file>

<file path=customXml/itemProps3.xml><?xml version="1.0" encoding="utf-8"?>
<ds:datastoreItem xmlns:ds="http://schemas.openxmlformats.org/officeDocument/2006/customXml" ds:itemID="{29FD9E60-BF9E-4949-BDE1-BC9061CB6B2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Oriel</Template>
  <TotalTime>0</TotalTime>
  <Words>791</Words>
  <Application>Microsoft Office PowerPoint</Application>
  <PresentationFormat>Apresentação no Ecrã (4:3)</PresentationFormat>
  <Paragraphs>125</Paragraphs>
  <Slides>25</Slides>
  <Notes>1</Notes>
  <HiddenSlides>0</HiddenSlides>
  <MMClips>0</MMClips>
  <ScaleCrop>false</ScaleCrop>
  <HeadingPairs>
    <vt:vector size="4" baseType="variant">
      <vt:variant>
        <vt:lpstr>Tema</vt:lpstr>
      </vt:variant>
      <vt:variant>
        <vt:i4>1</vt:i4>
      </vt:variant>
      <vt:variant>
        <vt:lpstr>Títulos dos diapositivos</vt:lpstr>
      </vt:variant>
      <vt:variant>
        <vt:i4>25</vt:i4>
      </vt:variant>
    </vt:vector>
  </HeadingPairs>
  <TitlesOfParts>
    <vt:vector size="26" baseType="lpstr">
      <vt:lpstr>Mirante</vt:lpstr>
      <vt:lpstr>Diapositivo 1</vt:lpstr>
      <vt:lpstr>Portugal_Alentejo</vt:lpstr>
      <vt:lpstr>Vidigueira</vt:lpstr>
      <vt:lpstr>Our Institution</vt:lpstr>
      <vt:lpstr>Diapositivo 5</vt:lpstr>
      <vt:lpstr>Diapositivo 6</vt:lpstr>
      <vt:lpstr>Grundtvig Project 2007_09</vt:lpstr>
      <vt:lpstr> </vt:lpstr>
      <vt:lpstr>Study Visits</vt:lpstr>
      <vt:lpstr>Tea time and fellowship </vt:lpstr>
      <vt:lpstr>Grundtvig Project 2012_14  “Improving health skills”  </vt:lpstr>
      <vt:lpstr>Gym Classes in Vidigueira's Municipality</vt:lpstr>
      <vt:lpstr>Diapositivo 13</vt:lpstr>
      <vt:lpstr>Diapositivo 14</vt:lpstr>
      <vt:lpstr>Main Goal</vt:lpstr>
      <vt:lpstr> Sessions and debate about "Improving health skills in adult life"</vt:lpstr>
      <vt:lpstr>Sessions and debate</vt:lpstr>
      <vt:lpstr>"Physical and Mental Health“ 19th November 2012 </vt:lpstr>
      <vt:lpstr>Diapositivo 19</vt:lpstr>
      <vt:lpstr>“Parkinson/Alzheimer Diseases”  19th January 2012</vt:lpstr>
      <vt:lpstr>ICT Workshop</vt:lpstr>
      <vt:lpstr>Diapositivo 22</vt:lpstr>
      <vt:lpstr>Other skills</vt:lpstr>
      <vt:lpstr>Diapositivo 24</vt:lpstr>
      <vt:lpstr>Diapositivo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2010-10-04T08:43:59Z</dcterms:created>
  <dcterms:modified xsi:type="dcterms:W3CDTF">2013-03-08T17:12:42Z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TC100851999990</vt:lpwstr>
  </property>
</Properties>
</file>